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3" r:id="rId2"/>
    <p:sldId id="278" r:id="rId3"/>
    <p:sldId id="283" r:id="rId4"/>
    <p:sldId id="282" r:id="rId5"/>
    <p:sldId id="284" r:id="rId6"/>
    <p:sldId id="285" r:id="rId7"/>
    <p:sldId id="286" r:id="rId8"/>
    <p:sldId id="287" r:id="rId9"/>
    <p:sldId id="290" r:id="rId10"/>
    <p:sldId id="289" r:id="rId11"/>
    <p:sldId id="288" r:id="rId12"/>
    <p:sldId id="294" r:id="rId13"/>
    <p:sldId id="295" r:id="rId14"/>
    <p:sldId id="300" r:id="rId15"/>
    <p:sldId id="302" r:id="rId16"/>
    <p:sldId id="296" r:id="rId17"/>
    <p:sldId id="305" r:id="rId18"/>
    <p:sldId id="301" r:id="rId19"/>
    <p:sldId id="299" r:id="rId20"/>
    <p:sldId id="298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B731AB8-5D00-C849-AF17-2CCD4BBF13E9}">
          <p14:sldIdLst>
            <p14:sldId id="263"/>
            <p14:sldId id="278"/>
            <p14:sldId id="283"/>
            <p14:sldId id="282"/>
            <p14:sldId id="284"/>
            <p14:sldId id="285"/>
            <p14:sldId id="286"/>
            <p14:sldId id="287"/>
            <p14:sldId id="290"/>
            <p14:sldId id="289"/>
            <p14:sldId id="288"/>
            <p14:sldId id="294"/>
            <p14:sldId id="295"/>
            <p14:sldId id="300"/>
            <p14:sldId id="302"/>
            <p14:sldId id="296"/>
            <p14:sldId id="305"/>
            <p14:sldId id="301"/>
            <p14:sldId id="299"/>
            <p14:sldId id="298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B5E5"/>
    <a:srgbClr val="0099CC"/>
    <a:srgbClr val="3399CC"/>
    <a:srgbClr val="00A4CC"/>
    <a:srgbClr val="2E2D2C"/>
    <a:srgbClr val="59315F"/>
    <a:srgbClr val="C4BCB7"/>
    <a:srgbClr val="EEDC00"/>
    <a:srgbClr val="FF8200"/>
    <a:srgbClr val="0C4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78" autoAdjust="0"/>
    <p:restoredTop sz="94674" autoAdjust="0"/>
  </p:normalViewPr>
  <p:slideViewPr>
    <p:cSldViewPr snapToGrid="0" snapToObjects="1">
      <p:cViewPr varScale="1">
        <p:scale>
          <a:sx n="86" d="100"/>
          <a:sy n="86" d="100"/>
        </p:scale>
        <p:origin x="-124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9F52F-B057-C14C-BC92-B1F0D2FFB912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05734-4802-A249-80BB-D2592C779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98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D38A-FF64-7D43-B091-AA309AD8B35F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EB9B1-E4FB-C74B-8500-12D1B31EC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2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EB9B1-E4FB-C74B-8500-12D1B31EC1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63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399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erato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6275577" cy="6858000"/>
          </a:xfrm>
          <a:prstGeom prst="rect">
            <a:avLst/>
          </a:prstGeom>
          <a:solidFill>
            <a:srgbClr val="00B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ondon Light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4420" y="6099426"/>
            <a:ext cx="1257300" cy="6223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6275577" y="0"/>
            <a:ext cx="2868423" cy="6038958"/>
          </a:xfrm>
          <a:prstGeom prst="rect">
            <a:avLst/>
          </a:prstGeom>
          <a:solidFill>
            <a:srgbClr val="2E2D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ondon Light"/>
            </a:endParaRPr>
          </a:p>
        </p:txBody>
      </p:sp>
    </p:spTree>
    <p:extLst>
      <p:ext uri="{BB962C8B-B14F-4D97-AF65-F5344CB8AC3E}">
        <p14:creationId xmlns:p14="http://schemas.microsoft.com/office/powerpoint/2010/main" val="828587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erato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6275577" cy="6858000"/>
          </a:xfrm>
          <a:prstGeom prst="rect">
            <a:avLst/>
          </a:prstGeom>
          <a:solidFill>
            <a:srgbClr val="C4BC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ondon Light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4420" y="6099426"/>
            <a:ext cx="1257300" cy="6223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6275577" y="0"/>
            <a:ext cx="2868423" cy="6038958"/>
          </a:xfrm>
          <a:prstGeom prst="rect">
            <a:avLst/>
          </a:prstGeom>
          <a:solidFill>
            <a:srgbClr val="2E2D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ondon Light"/>
            </a:endParaRPr>
          </a:p>
        </p:txBody>
      </p:sp>
    </p:spTree>
    <p:extLst>
      <p:ext uri="{BB962C8B-B14F-4D97-AF65-F5344CB8AC3E}">
        <p14:creationId xmlns:p14="http://schemas.microsoft.com/office/powerpoint/2010/main" val="1659064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erato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998428"/>
          </a:xfrm>
          <a:prstGeom prst="rect">
            <a:avLst/>
          </a:prstGeom>
          <a:solidFill>
            <a:srgbClr val="5931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ondon Light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4420" y="6099426"/>
            <a:ext cx="12573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64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erato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E2D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ondon Light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4420" y="6099426"/>
            <a:ext cx="12573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87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ondon Light"/>
            </a:endParaRPr>
          </a:p>
        </p:txBody>
      </p:sp>
    </p:spTree>
    <p:extLst>
      <p:ext uri="{BB962C8B-B14F-4D97-AF65-F5344CB8AC3E}">
        <p14:creationId xmlns:p14="http://schemas.microsoft.com/office/powerpoint/2010/main" val="27536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9669" y="2124181"/>
            <a:ext cx="1588716" cy="774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ondon Light"/>
            </a:endParaRPr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3793063" y="2566473"/>
            <a:ext cx="6857999" cy="1725052"/>
          </a:xfrm>
          <a:prstGeom prst="rect">
            <a:avLst/>
          </a:prstGeom>
          <a:solidFill>
            <a:srgbClr val="2E2D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ondon Light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1644305"/>
            <a:ext cx="9143999" cy="1725052"/>
          </a:xfrm>
          <a:prstGeom prst="rect">
            <a:avLst/>
          </a:prstGeom>
          <a:solidFill>
            <a:srgbClr val="2E2D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ondon Ligh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85906" y="4002462"/>
            <a:ext cx="5198035" cy="913185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rgbClr val="00B5E5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add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39668" y="2111723"/>
            <a:ext cx="1590401" cy="7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30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 userDrawn="1"/>
        </p:nvSpPr>
        <p:spPr>
          <a:xfrm>
            <a:off x="432228" y="6599025"/>
            <a:ext cx="8370152" cy="2514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defRPr/>
            </a:pPr>
            <a:endParaRPr lang="en-AU" sz="800" b="0" i="1" dirty="0">
              <a:latin typeface="CL Helvetica Condensed Light"/>
              <a:cs typeface="CL Helvetica Condensed Ligh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2228" y="1065564"/>
            <a:ext cx="8165049" cy="473233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accent1"/>
              </a:buClr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2"/>
              </a:buBlip>
              <a:defRPr sz="18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0"/>
            <a:endParaRPr lang="en-AU" dirty="0" smtClean="0"/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432228" y="486118"/>
            <a:ext cx="8166100" cy="392586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400" b="1" i="0">
                <a:solidFill>
                  <a:srgbClr val="00B5E5"/>
                </a:solidFill>
                <a:latin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664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2228" y="1065564"/>
            <a:ext cx="8165049" cy="4732337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1"/>
              </a:buClr>
              <a:buSzPct val="100000"/>
              <a:buFontTx/>
              <a:buNone/>
              <a:defRPr sz="1600">
                <a:latin typeface="Arial"/>
                <a:cs typeface="Arial"/>
              </a:defRPr>
            </a:lvl1pPr>
            <a:lvl2pPr>
              <a:defRPr sz="1800">
                <a:latin typeface="London"/>
                <a:cs typeface="London"/>
              </a:defRPr>
            </a:lvl2pPr>
            <a:lvl3pPr>
              <a:defRPr sz="1800">
                <a:latin typeface="London"/>
                <a:cs typeface="London"/>
              </a:defRPr>
            </a:lvl3pPr>
            <a:lvl4pPr>
              <a:defRPr sz="1800">
                <a:latin typeface="London"/>
                <a:cs typeface="London"/>
              </a:defRPr>
            </a:lvl4pPr>
            <a:lvl5pPr>
              <a:defRPr sz="1800">
                <a:latin typeface="London"/>
                <a:cs typeface="London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432228" y="486118"/>
            <a:ext cx="8166100" cy="392586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400" b="1" i="0">
                <a:solidFill>
                  <a:srgbClr val="00B5E5"/>
                </a:solidFill>
                <a:latin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0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 and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2228" y="1065564"/>
            <a:ext cx="3931349" cy="4732337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1"/>
              </a:buClr>
              <a:buSzPct val="100000"/>
              <a:buFontTx/>
              <a:buNone/>
              <a:defRPr sz="1600">
                <a:latin typeface="Arial"/>
                <a:cs typeface="Arial"/>
              </a:defRPr>
            </a:lvl1pPr>
            <a:lvl2pPr>
              <a:defRPr sz="1800">
                <a:latin typeface="London"/>
                <a:cs typeface="London"/>
              </a:defRPr>
            </a:lvl2pPr>
            <a:lvl3pPr>
              <a:defRPr sz="1800">
                <a:latin typeface="London"/>
                <a:cs typeface="London"/>
              </a:defRPr>
            </a:lvl3pPr>
            <a:lvl4pPr>
              <a:defRPr sz="1800">
                <a:latin typeface="London"/>
                <a:cs typeface="London"/>
              </a:defRPr>
            </a:lvl4pPr>
            <a:lvl5pPr>
              <a:defRPr sz="1800">
                <a:latin typeface="London"/>
                <a:cs typeface="London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4548188" y="1065213"/>
            <a:ext cx="4049712" cy="222676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2"/>
          </p:nvPr>
        </p:nvSpPr>
        <p:spPr>
          <a:xfrm>
            <a:off x="4548188" y="3433763"/>
            <a:ext cx="4049712" cy="23637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432228" y="486118"/>
            <a:ext cx="8166100" cy="392586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400" b="1" i="0">
                <a:solidFill>
                  <a:srgbClr val="00B5E5"/>
                </a:solidFill>
                <a:latin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9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/>
          <p:cNvCxnSpPr>
            <a:cxnSpLocks noChangeShapeType="1"/>
          </p:cNvCxnSpPr>
          <p:nvPr userDrawn="1"/>
        </p:nvCxnSpPr>
        <p:spPr bwMode="auto">
          <a:xfrm>
            <a:off x="8893176" y="567311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E2D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ondon Ligh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0103" y="3250859"/>
            <a:ext cx="731094" cy="36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erat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6275576" cy="6857999"/>
          </a:xfrm>
          <a:prstGeom prst="rect">
            <a:avLst/>
          </a:prstGeom>
          <a:solidFill>
            <a:srgbClr val="EED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ondon Light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275577" y="0"/>
            <a:ext cx="2868423" cy="6038958"/>
          </a:xfrm>
          <a:prstGeom prst="rect">
            <a:avLst/>
          </a:prstGeom>
          <a:solidFill>
            <a:srgbClr val="2E2D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ondon Light"/>
            </a:endParaRPr>
          </a:p>
        </p:txBody>
      </p:sp>
    </p:spTree>
    <p:extLst>
      <p:ext uri="{BB962C8B-B14F-4D97-AF65-F5344CB8AC3E}">
        <p14:creationId xmlns:p14="http://schemas.microsoft.com/office/powerpoint/2010/main" val="242848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erat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998428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ondon Light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4420" y="6099426"/>
            <a:ext cx="12573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5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erat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998428"/>
          </a:xfrm>
          <a:prstGeom prst="rect">
            <a:avLst/>
          </a:prstGeom>
          <a:solidFill>
            <a:srgbClr val="0C41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ondon Light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4420" y="6099426"/>
            <a:ext cx="12573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0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82628"/>
            <a:ext cx="9144000" cy="875372"/>
          </a:xfrm>
          <a:prstGeom prst="rect">
            <a:avLst/>
          </a:prstGeom>
          <a:solidFill>
            <a:srgbClr val="2E2D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ondon Light"/>
            </a:endParaRPr>
          </a:p>
        </p:txBody>
      </p:sp>
      <p:sp>
        <p:nvSpPr>
          <p:cNvPr id="5" name="Text Box 50"/>
          <p:cNvSpPr txBox="1">
            <a:spLocks noChangeArrowheads="1"/>
          </p:cNvSpPr>
          <p:nvPr userDrawn="1"/>
        </p:nvSpPr>
        <p:spPr bwMode="auto">
          <a:xfrm rot="16200000">
            <a:off x="7091740" y="3612444"/>
            <a:ext cx="3836988" cy="1444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>
              <a:defRPr sz="1300" b="1">
                <a:solidFill>
                  <a:schemeClr val="bg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>
              <a:defRPr sz="1300" b="1">
                <a:solidFill>
                  <a:schemeClr val="bg1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>
              <a:defRPr sz="1300" b="1">
                <a:solidFill>
                  <a:schemeClr val="bg1"/>
                </a:solidFill>
                <a:latin typeface="Helvetica" charset="0"/>
                <a:ea typeface="Arial" charset="0"/>
                <a:cs typeface="Arial" charset="0"/>
              </a:defRPr>
            </a:lvl3pPr>
            <a:lvl4pPr marL="1600200" indent="-228600">
              <a:defRPr sz="1300" b="1">
                <a:solidFill>
                  <a:schemeClr val="bg1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defRPr sz="1300" b="1">
                <a:solidFill>
                  <a:schemeClr val="bg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AU" sz="700" b="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 Slater and Gordon Limited 2014</a:t>
            </a:r>
          </a:p>
        </p:txBody>
      </p:sp>
      <p:cxnSp>
        <p:nvCxnSpPr>
          <p:cNvPr id="6" name="Straight Connector 11"/>
          <p:cNvCxnSpPr>
            <a:cxnSpLocks noChangeShapeType="1"/>
          </p:cNvCxnSpPr>
          <p:nvPr userDrawn="1"/>
        </p:nvCxnSpPr>
        <p:spPr bwMode="auto">
          <a:xfrm>
            <a:off x="8893176" y="567311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8877186" y="5673110"/>
            <a:ext cx="3968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042988">
              <a:tabLst>
                <a:tab pos="412750" algn="l"/>
              </a:tabLst>
              <a:defRPr sz="1300" b="1">
                <a:solidFill>
                  <a:schemeClr val="bg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defTabSz="1042988">
              <a:tabLst>
                <a:tab pos="412750" algn="l"/>
              </a:tabLst>
              <a:defRPr sz="1300" b="1">
                <a:solidFill>
                  <a:schemeClr val="bg1"/>
                </a:solidFill>
                <a:latin typeface="Helvetica" charset="0"/>
                <a:ea typeface="Arial" charset="0"/>
                <a:cs typeface="Arial" charset="0"/>
              </a:defRPr>
            </a:lvl2pPr>
            <a:lvl3pPr defTabSz="1042988">
              <a:tabLst>
                <a:tab pos="412750" algn="l"/>
              </a:tabLst>
              <a:defRPr sz="1300" b="1">
                <a:solidFill>
                  <a:schemeClr val="bg1"/>
                </a:solidFill>
                <a:latin typeface="Helvetica" charset="0"/>
                <a:ea typeface="Arial" charset="0"/>
                <a:cs typeface="Arial" charset="0"/>
              </a:defRPr>
            </a:lvl3pPr>
            <a:lvl4pPr defTabSz="1042988">
              <a:tabLst>
                <a:tab pos="412750" algn="l"/>
              </a:tabLst>
              <a:defRPr sz="1300" b="1">
                <a:solidFill>
                  <a:schemeClr val="bg1"/>
                </a:solidFill>
                <a:latin typeface="Helvetica" charset="0"/>
                <a:ea typeface="Arial" charset="0"/>
                <a:cs typeface="Arial" charset="0"/>
              </a:defRPr>
            </a:lvl4pPr>
            <a:lvl5pPr defTabSz="1042988">
              <a:tabLst>
                <a:tab pos="412750" algn="l"/>
              </a:tabLst>
              <a:defRPr sz="1300" b="1">
                <a:solidFill>
                  <a:schemeClr val="bg1"/>
                </a:solidFill>
                <a:latin typeface="Helvetica" charset="0"/>
                <a:ea typeface="Arial" charset="0"/>
                <a:cs typeface="Arial" charset="0"/>
              </a:defRPr>
            </a:lvl5pPr>
            <a:lvl6pPr algn="ctr" defTabSz="1042988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12750" algn="l"/>
              </a:tabLst>
              <a:defRPr sz="1300" b="1">
                <a:solidFill>
                  <a:schemeClr val="bg1"/>
                </a:solidFill>
                <a:latin typeface="Helvetica" charset="0"/>
                <a:ea typeface="Arial" charset="0"/>
                <a:cs typeface="Arial" charset="0"/>
              </a:defRPr>
            </a:lvl6pPr>
            <a:lvl7pPr algn="ctr" defTabSz="1042988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12750" algn="l"/>
              </a:tabLst>
              <a:defRPr sz="1300" b="1">
                <a:solidFill>
                  <a:schemeClr val="bg1"/>
                </a:solidFill>
                <a:latin typeface="Helvetica" charset="0"/>
                <a:ea typeface="Arial" charset="0"/>
                <a:cs typeface="Arial" charset="0"/>
              </a:defRPr>
            </a:lvl7pPr>
            <a:lvl8pPr algn="ctr" defTabSz="1042988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12750" algn="l"/>
              </a:tabLst>
              <a:defRPr sz="1300" b="1">
                <a:solidFill>
                  <a:schemeClr val="bg1"/>
                </a:solidFill>
                <a:latin typeface="Helvetica" charset="0"/>
                <a:ea typeface="Arial" charset="0"/>
                <a:cs typeface="Arial" charset="0"/>
              </a:defRPr>
            </a:lvl8pPr>
            <a:lvl9pPr algn="ctr" defTabSz="1042988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12750" algn="l"/>
              </a:tabLst>
              <a:defRPr sz="1300" b="1">
                <a:solidFill>
                  <a:schemeClr val="bg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019DB090-BE3F-5C48-B647-9F43F00ACD42}" type="slidenum">
              <a:rPr lang="en-AU" sz="1000" smtClean="0">
                <a:solidFill>
                  <a:srgbClr val="2E2D2C"/>
                </a:solidFill>
                <a:cs typeface="London Light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AU" sz="1000" dirty="0" smtClean="0">
              <a:solidFill>
                <a:srgbClr val="2E2D2C"/>
              </a:solidFill>
              <a:cs typeface="London Ligh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694420" y="6099426"/>
            <a:ext cx="12573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2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49" r:id="rId3"/>
    <p:sldLayoutId id="2147483652" r:id="rId4"/>
    <p:sldLayoutId id="2147483656" r:id="rId5"/>
    <p:sldLayoutId id="2147483650" r:id="rId6"/>
    <p:sldLayoutId id="2147483653" r:id="rId7"/>
    <p:sldLayoutId id="2147483654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9564" y="3577459"/>
            <a:ext cx="3685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Project</a:t>
            </a:r>
            <a:r>
              <a:rPr lang="en-US" sz="4000" baseline="0" dirty="0" smtClean="0">
                <a:solidFill>
                  <a:schemeClr val="bg1"/>
                </a:solidFill>
                <a:latin typeface="Arial"/>
                <a:cs typeface="Arial"/>
              </a:rPr>
              <a:t> title</a:t>
            </a:r>
            <a:endParaRPr lang="en-US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9564" y="4443213"/>
            <a:ext cx="3685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Date Month 2014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8805" y="3577459"/>
            <a:ext cx="47813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5E5"/>
                </a:solidFill>
                <a:latin typeface="Arial"/>
                <a:cs typeface="Arial"/>
              </a:rPr>
              <a:t>What happens if it all goes wrong?</a:t>
            </a:r>
          </a:p>
          <a:p>
            <a:r>
              <a:rPr lang="en-US" sz="3200" dirty="0" smtClean="0">
                <a:solidFill>
                  <a:srgbClr val="00B5E5"/>
                </a:solidFill>
                <a:latin typeface="Arial"/>
                <a:cs typeface="Arial"/>
              </a:rPr>
              <a:t>Dr Anna </a:t>
            </a:r>
            <a:r>
              <a:rPr lang="en-US" sz="3200" dirty="0" smtClean="0">
                <a:solidFill>
                  <a:srgbClr val="00B5E5"/>
                </a:solidFill>
                <a:latin typeface="Arial"/>
                <a:cs typeface="Arial"/>
              </a:rPr>
              <a:t>Willetts and Samantha Riggs</a:t>
            </a:r>
            <a:endParaRPr lang="en-US" sz="3200" dirty="0">
              <a:solidFill>
                <a:srgbClr val="00B5E5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2043" y="5885783"/>
            <a:ext cx="3737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5E5"/>
                </a:solidFill>
                <a:latin typeface="Arial"/>
                <a:cs typeface="Arial"/>
              </a:rPr>
              <a:t>20 June 2017</a:t>
            </a:r>
            <a:endParaRPr lang="en-US" sz="1400" dirty="0">
              <a:solidFill>
                <a:srgbClr val="00B5E5"/>
              </a:solidFill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37772" y="3760974"/>
            <a:ext cx="0" cy="946944"/>
          </a:xfrm>
          <a:prstGeom prst="line">
            <a:avLst/>
          </a:prstGeom>
          <a:ln w="38100" cmpd="sng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14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B5E5"/>
                </a:solidFill>
              </a:rPr>
              <a:t>Aggravating factors	                         Mitigating factors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Previous convictions</a:t>
            </a:r>
            <a:r>
              <a:rPr lang="en-GB" dirty="0"/>
              <a:t>	</a:t>
            </a:r>
            <a:r>
              <a:rPr lang="en-GB" dirty="0" smtClean="0"/>
              <a:t>	            No previous convictions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History of non-compliance           Steps taken to remedy problem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with warnings by regulators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Location of offence, e.g. near      Remorse</a:t>
            </a:r>
          </a:p>
          <a:p>
            <a:pPr marL="0" indent="0">
              <a:buNone/>
            </a:pPr>
            <a:r>
              <a:rPr lang="en-GB" dirty="0" smtClean="0"/>
              <a:t>     housing, schools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Repeated incidents over 	             Compensation paid voluntarily</a:t>
            </a:r>
          </a:p>
          <a:p>
            <a:pPr marL="0" indent="0">
              <a:buNone/>
            </a:pPr>
            <a:r>
              <a:rPr lang="en-GB" dirty="0" smtClean="0"/>
              <a:t>     extended period of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Deliberate concealment 	             Effective compliance programme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Ignoring risks			             Self-reporting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Committed for financial gain	      Little or no financial gain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Aggravating and Mitigating factors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076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B5E5"/>
                </a:solidFill>
              </a:rPr>
              <a:t>Re</a:t>
            </a:r>
            <a:r>
              <a:rPr lang="en-GB" dirty="0" smtClean="0">
                <a:solidFill>
                  <a:srgbClr val="00B5E5"/>
                </a:solidFill>
              </a:rPr>
              <a:t>maining Steps</a:t>
            </a:r>
          </a:p>
          <a:p>
            <a:pPr marL="0" indent="0">
              <a:buNone/>
            </a:pPr>
            <a:endParaRPr lang="en-GB" dirty="0" smtClean="0">
              <a:solidFill>
                <a:srgbClr val="00B5E5"/>
              </a:solidFill>
            </a:endParaRPr>
          </a:p>
          <a:p>
            <a:r>
              <a:rPr lang="en-GB" dirty="0" smtClean="0"/>
              <a:t>Ensure that financial orders remove any economic benefit derived from the offending.</a:t>
            </a:r>
          </a:p>
          <a:p>
            <a:r>
              <a:rPr lang="en-GB" dirty="0" smtClean="0"/>
              <a:t>Is proposed fine based on turnover proportionate to means of the offender?</a:t>
            </a:r>
            <a:endParaRPr lang="en-GB" dirty="0"/>
          </a:p>
          <a:p>
            <a:r>
              <a:rPr lang="en-GB" dirty="0" smtClean="0"/>
              <a:t>Assistance </a:t>
            </a:r>
            <a:r>
              <a:rPr lang="en-GB" dirty="0"/>
              <a:t>to the </a:t>
            </a:r>
            <a:r>
              <a:rPr lang="en-GB" dirty="0" smtClean="0"/>
              <a:t>prosecution</a:t>
            </a:r>
          </a:p>
          <a:p>
            <a:r>
              <a:rPr lang="en-GB" dirty="0" smtClean="0"/>
              <a:t>Reduction </a:t>
            </a:r>
            <a:r>
              <a:rPr lang="en-GB" dirty="0"/>
              <a:t>for </a:t>
            </a:r>
            <a:r>
              <a:rPr lang="en-GB" dirty="0" smtClean="0"/>
              <a:t>guilty pleas</a:t>
            </a:r>
            <a:endParaRPr lang="en-GB" dirty="0" smtClean="0"/>
          </a:p>
          <a:p>
            <a:r>
              <a:rPr lang="en-GB" dirty="0" smtClean="0"/>
              <a:t>Ancillary </a:t>
            </a:r>
            <a:r>
              <a:rPr lang="en-GB" dirty="0"/>
              <a:t>orders such as forfeiture of vehicles or </a:t>
            </a:r>
            <a:r>
              <a:rPr lang="en-GB" dirty="0" smtClean="0"/>
              <a:t>plant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Environmental Sentencing Guidelines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910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2228" y="878704"/>
            <a:ext cx="8165049" cy="4919197"/>
          </a:xfrm>
        </p:spPr>
        <p:txBody>
          <a:bodyPr/>
          <a:lstStyle/>
          <a:p>
            <a:r>
              <a:rPr lang="en-GB" dirty="0" smtClean="0"/>
              <a:t>Client operated a small construction business, Sole Trader. £10milion turnover</a:t>
            </a:r>
          </a:p>
          <a:p>
            <a:r>
              <a:rPr lang="en-GB" dirty="0" smtClean="0"/>
              <a:t>Removing soil and fill from sites for property development</a:t>
            </a:r>
          </a:p>
          <a:p>
            <a:r>
              <a:rPr lang="en-GB" dirty="0" smtClean="0"/>
              <a:t>Usually takes to recovery sites or landfill</a:t>
            </a:r>
          </a:p>
          <a:p>
            <a:r>
              <a:rPr lang="en-GB" dirty="0" smtClean="0"/>
              <a:t>Winter 2014, poor weather, many sites closed</a:t>
            </a:r>
          </a:p>
          <a:p>
            <a:r>
              <a:rPr lang="en-GB" dirty="0" smtClean="0"/>
              <a:t>Brought materials back to his yard for temporary storage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Case Study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812" y="3062688"/>
            <a:ext cx="4036479" cy="281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039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EA visits and views soils in yard, says no environmental permit in place for storage of ‘waste’</a:t>
            </a:r>
          </a:p>
          <a:p>
            <a:r>
              <a:rPr lang="en-GB" dirty="0" smtClean="0"/>
              <a:t>Client </a:t>
            </a:r>
            <a:r>
              <a:rPr lang="en-GB" dirty="0"/>
              <a:t>arrested at dawn at home, interview under caution</a:t>
            </a:r>
          </a:p>
          <a:p>
            <a:r>
              <a:rPr lang="en-GB" dirty="0"/>
              <a:t>Charged with Regulation 12 offence ‘operating a regulated facility without a Permit</a:t>
            </a:r>
            <a:r>
              <a:rPr lang="en-GB" dirty="0" smtClean="0"/>
              <a:t>’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Case Study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10" y="2947973"/>
            <a:ext cx="9014790" cy="159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049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Individual charged</a:t>
            </a:r>
          </a:p>
          <a:p>
            <a:pPr marL="0" indent="0">
              <a:buNone/>
            </a:pPr>
            <a:r>
              <a:rPr lang="en-GB" dirty="0" smtClean="0"/>
              <a:t>Accepts the offence has taken place but does not accept individual personal liability because:</a:t>
            </a:r>
          </a:p>
          <a:p>
            <a:r>
              <a:rPr lang="en-GB" dirty="0" smtClean="0"/>
              <a:t>All paperwork (including WTNs) in name of company</a:t>
            </a:r>
          </a:p>
          <a:p>
            <a:r>
              <a:rPr lang="en-GB" dirty="0" smtClean="0"/>
              <a:t>All timesheets for drivers in name of company</a:t>
            </a:r>
          </a:p>
          <a:p>
            <a:r>
              <a:rPr lang="en-GB" dirty="0" smtClean="0"/>
              <a:t>All invoices in names of company</a:t>
            </a:r>
          </a:p>
          <a:p>
            <a:r>
              <a:rPr lang="en-GB" dirty="0" smtClean="0"/>
              <a:t>All </a:t>
            </a:r>
            <a:r>
              <a:rPr lang="en-GB" dirty="0" smtClean="0"/>
              <a:t>instructions given by Site Managers not Director</a:t>
            </a:r>
          </a:p>
          <a:p>
            <a:r>
              <a:rPr lang="en-GB" dirty="0" smtClean="0"/>
              <a:t>No evidence Director acting on his own</a:t>
            </a:r>
          </a:p>
          <a:p>
            <a:pPr marL="0" indent="0">
              <a:buNone/>
            </a:pPr>
            <a:r>
              <a:rPr lang="en-GB" dirty="0" smtClean="0"/>
              <a:t>Indicate to EA that company will plead </a:t>
            </a:r>
            <a:r>
              <a:rPr lang="en-GB" dirty="0" smtClean="0"/>
              <a:t>guilty </a:t>
            </a:r>
            <a:r>
              <a:rPr lang="en-GB" dirty="0" smtClean="0"/>
              <a:t>but not </a:t>
            </a:r>
            <a:r>
              <a:rPr lang="en-GB" dirty="0" smtClean="0"/>
              <a:t>Director.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EA grudgingly accepts!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Case Study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493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5E5"/>
                </a:solidFill>
              </a:rPr>
              <a:t>Prosecution case:</a:t>
            </a:r>
          </a:p>
          <a:p>
            <a:pPr marL="0" indent="0">
              <a:buNone/>
            </a:pPr>
            <a:r>
              <a:rPr lang="en-GB" dirty="0" smtClean="0"/>
              <a:t>Category 2 harm</a:t>
            </a:r>
          </a:p>
          <a:p>
            <a:pPr marL="0" indent="0">
              <a:buNone/>
            </a:pPr>
            <a:r>
              <a:rPr lang="en-GB" dirty="0" smtClean="0"/>
              <a:t>Continued period of offending</a:t>
            </a:r>
            <a:endParaRPr lang="en-GB" dirty="0"/>
          </a:p>
          <a:p>
            <a:r>
              <a:rPr lang="en-GB" dirty="0" smtClean="0">
                <a:solidFill>
                  <a:srgbClr val="00B5E5"/>
                </a:solidFill>
              </a:rPr>
              <a:t>Defence mitigation:</a:t>
            </a:r>
          </a:p>
          <a:p>
            <a:pPr marL="0" indent="0">
              <a:buNone/>
            </a:pPr>
            <a:r>
              <a:rPr lang="en-GB" dirty="0" smtClean="0"/>
              <a:t>Category 3 harm</a:t>
            </a:r>
          </a:p>
          <a:p>
            <a:pPr marL="0" indent="0">
              <a:buNone/>
            </a:pPr>
            <a:r>
              <a:rPr lang="en-GB" dirty="0" smtClean="0"/>
              <a:t>Early guilty plea</a:t>
            </a:r>
          </a:p>
          <a:p>
            <a:pPr marL="0" indent="0">
              <a:buNone/>
            </a:pPr>
            <a:r>
              <a:rPr lang="en-GB" dirty="0" smtClean="0"/>
              <a:t>Accepted responsibility at interview</a:t>
            </a:r>
          </a:p>
          <a:p>
            <a:pPr marL="0" indent="0">
              <a:buNone/>
            </a:pPr>
            <a:r>
              <a:rPr lang="en-GB" dirty="0" smtClean="0"/>
              <a:t>No previous </a:t>
            </a:r>
            <a:r>
              <a:rPr lang="en-GB" dirty="0" smtClean="0"/>
              <a:t>convictions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Steps taken to remedy</a:t>
            </a:r>
          </a:p>
          <a:p>
            <a:pPr marL="0" indent="0">
              <a:buNone/>
            </a:pPr>
            <a:r>
              <a:rPr lang="en-GB" dirty="0" smtClean="0"/>
              <a:t>No </a:t>
            </a:r>
            <a:r>
              <a:rPr lang="en-GB" dirty="0" smtClean="0"/>
              <a:t>financial gain</a:t>
            </a:r>
          </a:p>
          <a:p>
            <a:pPr marL="0" indent="0">
              <a:buNone/>
            </a:pPr>
            <a:r>
              <a:rPr lang="en-GB" dirty="0" smtClean="0"/>
              <a:t>One off event due to weather, not financially motivated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Case Study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336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97" y="110169"/>
            <a:ext cx="729615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585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Negligent</a:t>
            </a:r>
          </a:p>
          <a:p>
            <a:r>
              <a:rPr lang="en-GB" dirty="0" smtClean="0"/>
              <a:t>Category 3</a:t>
            </a:r>
          </a:p>
          <a:p>
            <a:r>
              <a:rPr lang="en-GB" dirty="0" smtClean="0"/>
              <a:t>£9000 fine and costs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Outcome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216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You might wonder….</a:t>
            </a:r>
          </a:p>
          <a:p>
            <a:r>
              <a:rPr lang="en-GB" dirty="0" smtClean="0"/>
              <a:t>Why persistence in individual – Company shift.</a:t>
            </a:r>
          </a:p>
          <a:p>
            <a:r>
              <a:rPr lang="en-GB" dirty="0" smtClean="0"/>
              <a:t>Apart from the lack of evidence: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Case Study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966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28" y="204959"/>
            <a:ext cx="7466866" cy="582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406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1.  What are they?</a:t>
            </a:r>
          </a:p>
          <a:p>
            <a:r>
              <a:rPr lang="en-US" dirty="0" smtClean="0"/>
              <a:t>2.  What is their aim?</a:t>
            </a:r>
          </a:p>
          <a:p>
            <a:r>
              <a:rPr lang="en-US" dirty="0" smtClean="0"/>
              <a:t>3.  What is the result?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Environmental Sentencing Guidelines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20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Fines now much higher than previously</a:t>
            </a:r>
          </a:p>
          <a:p>
            <a:r>
              <a:rPr lang="en-GB" dirty="0" smtClean="0"/>
              <a:t>Regulators not just targeting traditional ‘waste’ companies</a:t>
            </a:r>
            <a:endParaRPr lang="en-GB" dirty="0"/>
          </a:p>
          <a:p>
            <a:r>
              <a:rPr lang="en-GB" dirty="0" smtClean="0"/>
              <a:t>Applies to construction and demolition businesses which produce waste and have a duty to manage waste</a:t>
            </a:r>
          </a:p>
          <a:p>
            <a:r>
              <a:rPr lang="en-GB" dirty="0" smtClean="0"/>
              <a:t>Liability of individuals – Directors, Managers and Sole Traders</a:t>
            </a:r>
          </a:p>
          <a:p>
            <a:r>
              <a:rPr lang="en-GB" dirty="0" smtClean="0"/>
              <a:t>Potential for custodial sentences</a:t>
            </a:r>
          </a:p>
          <a:p>
            <a:r>
              <a:rPr lang="en-GB" dirty="0" smtClean="0"/>
              <a:t>If in doubt – take advice!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182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2481" y="3880849"/>
            <a:ext cx="22137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Thank</a:t>
            </a:r>
            <a:r>
              <a:rPr lang="en-US" sz="2800" b="1" baseline="0" dirty="0" smtClean="0">
                <a:solidFill>
                  <a:schemeClr val="bg1"/>
                </a:solidFill>
                <a:latin typeface="Arial"/>
                <a:cs typeface="Arial"/>
              </a:rPr>
              <a:t> you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Anna 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and Sam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093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Appeals dismissed </a:t>
            </a:r>
            <a:r>
              <a:rPr lang="en-GB" dirty="0" smtClean="0"/>
              <a:t>by R </a:t>
            </a:r>
            <a:r>
              <a:rPr lang="en-GB" dirty="0" smtClean="0"/>
              <a:t>v Network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  Rail </a:t>
            </a:r>
            <a:r>
              <a:rPr lang="en-GB" dirty="0" smtClean="0"/>
              <a:t>Infrastructure Ltd. </a:t>
            </a:r>
            <a:r>
              <a:rPr lang="en-GB" dirty="0" smtClean="0"/>
              <a:t>and </a:t>
            </a:r>
            <a:r>
              <a:rPr lang="en-GB" dirty="0" smtClean="0"/>
              <a:t>R v </a:t>
            </a:r>
            <a:r>
              <a:rPr lang="en-GB" dirty="0" smtClean="0"/>
              <a:t>Sellafield </a:t>
            </a:r>
            <a:r>
              <a:rPr lang="en-GB" dirty="0" smtClean="0"/>
              <a:t>Ltd.</a:t>
            </a:r>
          </a:p>
          <a:p>
            <a:r>
              <a:rPr lang="en-GB" dirty="0" smtClean="0"/>
              <a:t>Judges’ comments:</a:t>
            </a:r>
            <a:endParaRPr lang="en-GB" dirty="0"/>
          </a:p>
          <a:p>
            <a:r>
              <a:rPr lang="en-GB" i="1" dirty="0" smtClean="0">
                <a:solidFill>
                  <a:srgbClr val="00B5E5"/>
                </a:solidFill>
              </a:rPr>
              <a:t>‘…bringing </a:t>
            </a:r>
            <a:r>
              <a:rPr lang="en-GB" i="1" dirty="0">
                <a:solidFill>
                  <a:srgbClr val="00B5E5"/>
                </a:solidFill>
              </a:rPr>
              <a:t>home to the directors of </a:t>
            </a:r>
            <a:endParaRPr lang="en-GB" i="1" dirty="0" smtClean="0">
              <a:solidFill>
                <a:srgbClr val="00B5E5"/>
              </a:solidFill>
            </a:endParaRPr>
          </a:p>
          <a:p>
            <a:pPr marL="0" indent="0">
              <a:buNone/>
            </a:pPr>
            <a:r>
              <a:rPr lang="en-GB" i="1" dirty="0">
                <a:solidFill>
                  <a:srgbClr val="00B5E5"/>
                </a:solidFill>
              </a:rPr>
              <a:t> </a:t>
            </a:r>
            <a:r>
              <a:rPr lang="en-GB" i="1" dirty="0" smtClean="0">
                <a:solidFill>
                  <a:srgbClr val="00B5E5"/>
                </a:solidFill>
              </a:rPr>
              <a:t>    Sellafield </a:t>
            </a:r>
            <a:r>
              <a:rPr lang="en-GB" i="1" dirty="0">
                <a:solidFill>
                  <a:srgbClr val="00B5E5"/>
                </a:solidFill>
              </a:rPr>
              <a:t>Ltd and its </a:t>
            </a:r>
            <a:r>
              <a:rPr lang="en-GB" i="1" dirty="0" smtClean="0">
                <a:solidFill>
                  <a:srgbClr val="00B5E5"/>
                </a:solidFill>
              </a:rPr>
              <a:t>shareholders the</a:t>
            </a:r>
          </a:p>
          <a:p>
            <a:pPr marL="0" indent="0">
              <a:buNone/>
            </a:pPr>
            <a:r>
              <a:rPr lang="en-GB" i="1" dirty="0" smtClean="0">
                <a:solidFill>
                  <a:srgbClr val="00B5E5"/>
                </a:solidFill>
              </a:rPr>
              <a:t>     seriousness </a:t>
            </a:r>
            <a:r>
              <a:rPr lang="en-GB" i="1" dirty="0">
                <a:solidFill>
                  <a:srgbClr val="00B5E5"/>
                </a:solidFill>
              </a:rPr>
              <a:t>of the </a:t>
            </a:r>
            <a:r>
              <a:rPr lang="en-GB" i="1" dirty="0" smtClean="0">
                <a:solidFill>
                  <a:srgbClr val="00B5E5"/>
                </a:solidFill>
              </a:rPr>
              <a:t>offences </a:t>
            </a:r>
          </a:p>
          <a:p>
            <a:pPr marL="0" indent="0">
              <a:buNone/>
            </a:pPr>
            <a:r>
              <a:rPr lang="en-GB" i="1" dirty="0">
                <a:solidFill>
                  <a:srgbClr val="00B5E5"/>
                </a:solidFill>
              </a:rPr>
              <a:t> </a:t>
            </a:r>
            <a:r>
              <a:rPr lang="en-GB" i="1" dirty="0" smtClean="0">
                <a:solidFill>
                  <a:srgbClr val="00B5E5"/>
                </a:solidFill>
              </a:rPr>
              <a:t>     committed </a:t>
            </a:r>
            <a:r>
              <a:rPr lang="en-GB" i="1" dirty="0">
                <a:solidFill>
                  <a:srgbClr val="00B5E5"/>
                </a:solidFill>
              </a:rPr>
              <a:t>and </a:t>
            </a:r>
            <a:r>
              <a:rPr lang="en-GB" i="1" dirty="0" smtClean="0">
                <a:solidFill>
                  <a:srgbClr val="00B5E5"/>
                </a:solidFill>
              </a:rPr>
              <a:t>provide </a:t>
            </a:r>
            <a:r>
              <a:rPr lang="en-GB" i="1" dirty="0">
                <a:solidFill>
                  <a:srgbClr val="00B5E5"/>
                </a:solidFill>
              </a:rPr>
              <a:t>a real incentive to </a:t>
            </a:r>
            <a:r>
              <a:rPr lang="en-GB" i="1" dirty="0" smtClean="0">
                <a:solidFill>
                  <a:srgbClr val="00B5E5"/>
                </a:solidFill>
              </a:rPr>
              <a:t>them to </a:t>
            </a:r>
            <a:r>
              <a:rPr lang="en-GB" i="1" dirty="0">
                <a:solidFill>
                  <a:srgbClr val="00B5E5"/>
                </a:solidFill>
              </a:rPr>
              <a:t>remedy the </a:t>
            </a:r>
            <a:r>
              <a:rPr lang="en-GB" i="1" dirty="0" smtClean="0">
                <a:solidFill>
                  <a:srgbClr val="00B5E5"/>
                </a:solidFill>
              </a:rPr>
              <a:t>     	failures </a:t>
            </a:r>
            <a:endParaRPr lang="en-GB" dirty="0" smtClean="0"/>
          </a:p>
          <a:p>
            <a:r>
              <a:rPr lang="en-GB" i="1" dirty="0" smtClean="0">
                <a:solidFill>
                  <a:srgbClr val="00B5E5"/>
                </a:solidFill>
              </a:rPr>
              <a:t>‘The court </a:t>
            </a:r>
            <a:r>
              <a:rPr lang="en-GB" i="1" dirty="0" smtClean="0">
                <a:solidFill>
                  <a:srgbClr val="00B5E5"/>
                </a:solidFill>
              </a:rPr>
              <a:t>will </a:t>
            </a:r>
            <a:r>
              <a:rPr lang="en-GB" i="1" dirty="0">
                <a:solidFill>
                  <a:srgbClr val="00B5E5"/>
                </a:solidFill>
              </a:rPr>
              <a:t>consider </a:t>
            </a:r>
            <a:r>
              <a:rPr lang="en-GB" i="1" dirty="0" smtClean="0">
                <a:solidFill>
                  <a:srgbClr val="00B5E5"/>
                </a:solidFill>
              </a:rPr>
              <a:t>seriousness </a:t>
            </a:r>
            <a:r>
              <a:rPr lang="en-GB" i="1" dirty="0">
                <a:solidFill>
                  <a:srgbClr val="00B5E5"/>
                </a:solidFill>
              </a:rPr>
              <a:t>of the offence and then the financial circumstances of the offender. </a:t>
            </a:r>
            <a:r>
              <a:rPr lang="en-GB" i="1" dirty="0" smtClean="0">
                <a:solidFill>
                  <a:srgbClr val="00B5E5"/>
                </a:solidFill>
              </a:rPr>
              <a:t> </a:t>
            </a:r>
            <a:r>
              <a:rPr lang="en-GB" i="1" dirty="0">
                <a:solidFill>
                  <a:srgbClr val="00B5E5"/>
                </a:solidFill>
              </a:rPr>
              <a:t>The fine must be </a:t>
            </a:r>
            <a:r>
              <a:rPr lang="en-GB" i="1" dirty="0" smtClean="0">
                <a:solidFill>
                  <a:srgbClr val="00B5E5"/>
                </a:solidFill>
              </a:rPr>
              <a:t>fixed….with </a:t>
            </a:r>
            <a:r>
              <a:rPr lang="en-GB" i="1" dirty="0">
                <a:solidFill>
                  <a:srgbClr val="00B5E5"/>
                </a:solidFill>
              </a:rPr>
              <a:t>the objective of ensuring that the message is brought home to the directors and members of the company (usually the shareholders</a:t>
            </a:r>
            <a:r>
              <a:rPr lang="en-GB" i="1" dirty="0" smtClean="0">
                <a:solidFill>
                  <a:srgbClr val="00B5E5"/>
                </a:solidFill>
              </a:rPr>
              <a:t>)’. </a:t>
            </a:r>
            <a:endParaRPr lang="en-GB" i="1" dirty="0">
              <a:solidFill>
                <a:srgbClr val="00B5E5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Environmental Sentencing </a:t>
            </a:r>
            <a:r>
              <a:rPr lang="en-US" dirty="0" smtClean="0"/>
              <a:t>Guidelines – Why?</a:t>
            </a:r>
            <a:endParaRPr lang="en-US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272" y="713453"/>
            <a:ext cx="2568005" cy="22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88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12 step set of guidelines: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Environmental Sentencing Guidelines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938213"/>
            <a:ext cx="814387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246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The Court </a:t>
            </a:r>
            <a:r>
              <a:rPr lang="en-GB" dirty="0" smtClean="0"/>
              <a:t>must consider: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Offence </a:t>
            </a:r>
            <a:r>
              <a:rPr lang="en-GB" dirty="0" smtClean="0"/>
              <a:t>‘Category’ and ‘Culpability’</a:t>
            </a:r>
          </a:p>
          <a:p>
            <a:r>
              <a:rPr lang="en-GB" dirty="0" smtClean="0"/>
              <a:t>Four categories</a:t>
            </a:r>
          </a:p>
          <a:p>
            <a:r>
              <a:rPr lang="en-GB" dirty="0" smtClean="0"/>
              <a:t>Four levels of culpability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Environmental Sentencing Guidelines – What?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661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B5E5"/>
                </a:solidFill>
              </a:rPr>
              <a:t>Deliberate</a:t>
            </a:r>
          </a:p>
          <a:p>
            <a:r>
              <a:rPr lang="en-GB" dirty="0" smtClean="0"/>
              <a:t>Intentional breach of or flagrant disregard for the law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5E5"/>
                </a:solidFill>
              </a:rPr>
              <a:t>Reckless</a:t>
            </a:r>
          </a:p>
          <a:p>
            <a:r>
              <a:rPr lang="en-GB" dirty="0" smtClean="0"/>
              <a:t>Actual foresight of, or wilful blindness to, risk of offending but risk still taken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5E5"/>
                </a:solidFill>
              </a:rPr>
              <a:t>Negligent</a:t>
            </a:r>
          </a:p>
          <a:p>
            <a:r>
              <a:rPr lang="en-GB" dirty="0" smtClean="0"/>
              <a:t>Failure by the organisation to take reasonable care to put in place and enforce systems for avoiding offence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5E5"/>
                </a:solidFill>
              </a:rPr>
              <a:t>Low or no culpability</a:t>
            </a:r>
          </a:p>
          <a:p>
            <a:r>
              <a:rPr lang="en-GB" dirty="0" smtClean="0"/>
              <a:t>Little or no fault on the part of the organisation, </a:t>
            </a:r>
            <a:r>
              <a:rPr lang="en-GB" dirty="0" smtClean="0"/>
              <a:t>e.g. </a:t>
            </a:r>
            <a:r>
              <a:rPr lang="en-GB" dirty="0" smtClean="0"/>
              <a:t>a rogue employee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Culpability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077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B5E5"/>
                </a:solidFill>
              </a:rPr>
              <a:t>Category 1</a:t>
            </a:r>
          </a:p>
          <a:p>
            <a:r>
              <a:rPr lang="en-GB" dirty="0" smtClean="0"/>
              <a:t>Polluting material of a dangerous nature</a:t>
            </a:r>
          </a:p>
          <a:p>
            <a:r>
              <a:rPr lang="en-GB" dirty="0" smtClean="0"/>
              <a:t>Major adverse effect on air, water, amenity; major costs for clean up.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5E5"/>
                </a:solidFill>
              </a:rPr>
              <a:t>Category 2</a:t>
            </a:r>
          </a:p>
          <a:p>
            <a:r>
              <a:rPr lang="en-GB" dirty="0" smtClean="0"/>
              <a:t>Significant adverse </a:t>
            </a:r>
            <a:r>
              <a:rPr lang="en-GB" dirty="0"/>
              <a:t>on air, </a:t>
            </a:r>
            <a:r>
              <a:rPr lang="en-GB" dirty="0" smtClean="0"/>
              <a:t>water, </a:t>
            </a:r>
            <a:r>
              <a:rPr lang="en-GB" dirty="0"/>
              <a:t>amenity, </a:t>
            </a:r>
            <a:endParaRPr lang="en-GB" dirty="0" smtClean="0"/>
          </a:p>
          <a:p>
            <a:r>
              <a:rPr lang="en-GB" dirty="0" smtClean="0"/>
              <a:t>Significant adverse effect on human or animal health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5E5"/>
                </a:solidFill>
              </a:rPr>
              <a:t>Category 3</a:t>
            </a:r>
          </a:p>
          <a:p>
            <a:r>
              <a:rPr lang="en-GB" dirty="0" smtClean="0"/>
              <a:t>Minor localised adverse effect on water, air </a:t>
            </a:r>
            <a:r>
              <a:rPr lang="en-GB" dirty="0" err="1" smtClean="0"/>
              <a:t>etc</a:t>
            </a:r>
            <a:r>
              <a:rPr lang="en-GB" dirty="0" smtClean="0"/>
              <a:t> and limited interference with other lawful activities.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5E5"/>
                </a:solidFill>
              </a:rPr>
              <a:t>Category 4</a:t>
            </a:r>
          </a:p>
          <a:p>
            <a:r>
              <a:rPr lang="en-GB" dirty="0" smtClean="0"/>
              <a:t>Risk of Category 3 harm.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Categories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4585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2228" y="878704"/>
            <a:ext cx="8165049" cy="4919197"/>
          </a:xfrm>
        </p:spPr>
        <p:txBody>
          <a:bodyPr/>
          <a:lstStyle/>
          <a:p>
            <a:r>
              <a:rPr lang="en-GB" dirty="0" smtClean="0"/>
              <a:t>Starting </a:t>
            </a:r>
            <a:r>
              <a:rPr lang="en-GB" dirty="0" smtClean="0"/>
              <a:t>point and category range</a:t>
            </a:r>
          </a:p>
          <a:p>
            <a:r>
              <a:rPr lang="en-GB" dirty="0" smtClean="0"/>
              <a:t>Level of fine should reflect the extent to which the offender fell below the required standard.</a:t>
            </a:r>
          </a:p>
          <a:p>
            <a:r>
              <a:rPr lang="en-GB" dirty="0" smtClean="0"/>
              <a:t>Companies or partnerships </a:t>
            </a:r>
            <a:r>
              <a:rPr lang="en-GB" dirty="0" smtClean="0"/>
              <a:t>must provide accounts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  for the last three years.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Environmental Sentencing </a:t>
            </a:r>
            <a:r>
              <a:rPr lang="en-US" dirty="0" smtClean="0"/>
              <a:t>Guidelines</a:t>
            </a:r>
            <a:endParaRPr lang="en-GB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241" y="2327377"/>
            <a:ext cx="4285563" cy="336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602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93214" y="1211854"/>
            <a:ext cx="7804064" cy="473725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0"/>
            <a:ext cx="6905702" cy="594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591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1627</TotalTime>
  <Words>670</Words>
  <Application>Microsoft Office PowerPoint</Application>
  <PresentationFormat>On-screen Show (4:3)</PresentationFormat>
  <Paragraphs>125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Slater &amp; Gordon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 Department</dc:creator>
  <cp:lastModifiedBy>Anna Willetts</cp:lastModifiedBy>
  <cp:revision>207</cp:revision>
  <cp:lastPrinted>2014-09-10T22:59:56Z</cp:lastPrinted>
  <dcterms:created xsi:type="dcterms:W3CDTF">2012-04-10T01:10:10Z</dcterms:created>
  <dcterms:modified xsi:type="dcterms:W3CDTF">2017-06-12T15:11:43Z</dcterms:modified>
</cp:coreProperties>
</file>