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56" r:id="rId3"/>
    <p:sldMasterId id="2147483705" r:id="rId4"/>
  </p:sldMasterIdLst>
  <p:notesMasterIdLst>
    <p:notesMasterId r:id="rId22"/>
  </p:notesMasterIdLst>
  <p:sldIdLst>
    <p:sldId id="256" r:id="rId5"/>
    <p:sldId id="295" r:id="rId6"/>
    <p:sldId id="296" r:id="rId7"/>
    <p:sldId id="297" r:id="rId8"/>
    <p:sldId id="309" r:id="rId9"/>
    <p:sldId id="298" r:id="rId10"/>
    <p:sldId id="299" r:id="rId11"/>
    <p:sldId id="300" r:id="rId12"/>
    <p:sldId id="291" r:id="rId13"/>
    <p:sldId id="301" r:id="rId14"/>
    <p:sldId id="303" r:id="rId15"/>
    <p:sldId id="304" r:id="rId16"/>
    <p:sldId id="305" r:id="rId17"/>
    <p:sldId id="307" r:id="rId18"/>
    <p:sldId id="306" r:id="rId19"/>
    <p:sldId id="308" r:id="rId20"/>
    <p:sldId id="27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084"/>
    <a:srgbClr val="5D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7" autoAdjust="0"/>
  </p:normalViewPr>
  <p:slideViewPr>
    <p:cSldViewPr snapToGrid="0" snapToObjects="1"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03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436DA4-0EB8-4999-B05F-84245C935B32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C171F7-3933-41A4-B2A2-293D33172A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663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Plus </a:t>
            </a:r>
          </a:p>
          <a:p>
            <a:pPr>
              <a:buFontTx/>
              <a:buChar char="-"/>
            </a:pPr>
            <a:r>
              <a:rPr lang="en-GB" dirty="0" smtClean="0"/>
              <a:t>Biffa</a:t>
            </a:r>
          </a:p>
          <a:p>
            <a:pPr>
              <a:buFontTx/>
              <a:buChar char="-"/>
            </a:pPr>
            <a:r>
              <a:rPr lang="en-GB" dirty="0" smtClean="0"/>
              <a:t> Keep Britain Tidy 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S_ESA_PPointSlides_AW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4688"/>
            <a:ext cx="91440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617309" y="2321034"/>
            <a:ext cx="5263931" cy="3805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4000">
                <a:solidFill>
                  <a:srgbClr val="5D5084"/>
                </a:solidFill>
              </a:defRPr>
            </a:lvl1pPr>
            <a:lvl2pPr marL="457200" indent="0" algn="l">
              <a:buNone/>
              <a:defRPr sz="2400">
                <a:solidFill>
                  <a:schemeClr val="bg1"/>
                </a:solidFill>
              </a:defRPr>
            </a:lvl2pPr>
            <a:lvl3pPr marL="914400" indent="0" algn="l">
              <a:buNone/>
              <a:defRPr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C409-3028-487F-B615-6552954DEEDA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395A-75D4-4F66-AB7D-ADE9ACB0E4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6794-1320-436A-9ECF-8201A4AF31F9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C4A-0329-42E8-8442-F7D786E90D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0C55-3EA2-4E6B-8461-4BC978116AC9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B5EA-2EF1-44A5-B397-637A9C6E78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2563-6D7D-460B-83F8-2060C25DD9E4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7D5A-D87F-4E0B-80CE-7F49793E28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8820-97AD-4564-862E-19540AAEF790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E944-752A-40CC-BDEA-2B189E9A39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4B52-6856-499E-900A-3ADC5C861E10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BF16-B36F-4093-9FBC-5A63DADEB2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8781C-9F3D-49AC-88C7-B5FB23F192A9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AD28-CB1B-49D2-A5F7-C6C252EB06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A900-809C-4DCC-B01D-6AF79E92E007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6207-BD07-49C5-8B86-CFD00A2FC3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EF23-56A4-44AF-99D2-5E685FEE5EB5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61F9-BBBE-4D7C-8604-F7E0DA7826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B34F-4FFC-4D0F-AC93-BF2A45AF8246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0614-D0CD-4768-85EE-6A3D8041EF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 marL="0" indent="0" eaLnBrk="1" hangingPunct="1">
              <a:lnSpc>
                <a:spcPct val="90000"/>
              </a:lnSpc>
              <a:buClr>
                <a:srgbClr val="00CC00"/>
              </a:buClr>
              <a:buSzPct val="90000"/>
              <a:buFontTx/>
              <a:buNone/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S_ESA_PPointSlides_AW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4688"/>
            <a:ext cx="91440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617309" y="2321034"/>
            <a:ext cx="5263931" cy="3805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4000">
                <a:solidFill>
                  <a:srgbClr val="5D5084"/>
                </a:solidFill>
              </a:defRPr>
            </a:lvl1pPr>
            <a:lvl2pPr marL="457200" indent="0" algn="l">
              <a:buNone/>
              <a:defRPr sz="2400">
                <a:solidFill>
                  <a:schemeClr val="bg1"/>
                </a:solidFill>
              </a:defRPr>
            </a:lvl2pPr>
            <a:lvl3pPr marL="914400" indent="0" algn="l">
              <a:buNone/>
              <a:defRPr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 marL="0" indent="0" eaLnBrk="1" hangingPunct="1">
              <a:lnSpc>
                <a:spcPct val="90000"/>
              </a:lnSpc>
              <a:buClr>
                <a:srgbClr val="00CC00"/>
              </a:buClr>
              <a:buSzPct val="90000"/>
              <a:buFontTx/>
              <a:buNone/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 baseline="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S_ESA_PPointSlides_AW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4688"/>
            <a:ext cx="91440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617309" y="2321034"/>
            <a:ext cx="5263931" cy="3805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4000">
                <a:solidFill>
                  <a:srgbClr val="5D5084"/>
                </a:solidFill>
              </a:defRPr>
            </a:lvl1pPr>
            <a:lvl2pPr marL="457200" indent="0" algn="l">
              <a:buNone/>
              <a:defRPr sz="2400">
                <a:solidFill>
                  <a:schemeClr val="bg1"/>
                </a:solidFill>
              </a:defRPr>
            </a:lvl2pPr>
            <a:lvl3pPr marL="914400" indent="0" algn="l">
              <a:buNone/>
              <a:defRPr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53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 marL="0" indent="0" eaLnBrk="1" hangingPunct="1">
              <a:lnSpc>
                <a:spcPct val="90000"/>
              </a:lnSpc>
              <a:buClr>
                <a:srgbClr val="00CC00"/>
              </a:buClr>
              <a:buSzPct val="90000"/>
              <a:buFontTx/>
              <a:buNone/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85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 baseline="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3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 baseline="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 smtClean="0"/>
          </a:p>
          <a:p>
            <a:pPr lvl="1"/>
            <a:endParaRPr lang="en-GB" altLang="en-US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718" y="639973"/>
            <a:ext cx="2038259" cy="5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03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 smtClean="0"/>
          </a:p>
          <a:p>
            <a:pPr lvl="1"/>
            <a:endParaRPr lang="en-GB" altLang="en-US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64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 smtClean="0"/>
          </a:p>
          <a:p>
            <a:pPr lvl="1"/>
            <a:endParaRPr lang="en-GB" altLang="en-US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5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 smtClean="0"/>
          </a:p>
          <a:p>
            <a:pPr lvl="1"/>
            <a:endParaRPr lang="en-GB" altLang="en-US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4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S_ESA_PPointSlides_AW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D5084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800">
                <a:solidFill>
                  <a:srgbClr val="5D5084"/>
                </a:solidFill>
              </a:defRPr>
            </a:lvl2pPr>
            <a:lvl3pPr>
              <a:defRPr>
                <a:solidFill>
                  <a:srgbClr val="5D5084"/>
                </a:solidFill>
              </a:defRPr>
            </a:lvl3pPr>
            <a:lvl4pPr>
              <a:defRPr>
                <a:solidFill>
                  <a:srgbClr val="5D5084"/>
                </a:solidFill>
              </a:defRPr>
            </a:lvl4pPr>
            <a:lvl5pPr>
              <a:defRPr>
                <a:solidFill>
                  <a:srgbClr val="5D5084"/>
                </a:solidFill>
              </a:defRPr>
            </a:lvl5pPr>
          </a:lstStyle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03158-A465-48F0-AB0C-F1B69CF4E9A5}" type="datetimeFigureOut">
              <a:rPr lang="en-GB"/>
              <a:pPr/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5AAD4-D91C-4ECD-B92D-0CAA0A39020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97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76C5-19C9-4F2F-83A3-B56136E25778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37FA-6409-4B39-8486-753D687AC0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S_ESA_PPointSlides_AW-01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4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037F0B-15F4-4684-8709-17D17F67479C}" type="datetimeFigureOut">
              <a:rPr lang="en-GB"/>
              <a:pPr>
                <a:defRPr/>
              </a:pPr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56F1FE-F9F9-4012-83D9-297CE0A745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PPS_ESA_PPointSlides_AW-0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S_ESA_PPointSlides_AW-0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150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18" Type="http://schemas.openxmlformats.org/officeDocument/2006/relationships/image" Target="../media/image53.jpeg"/><Relationship Id="rId26" Type="http://schemas.openxmlformats.org/officeDocument/2006/relationships/image" Target="../media/image61.jpe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1.jpe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24" Type="http://schemas.openxmlformats.org/officeDocument/2006/relationships/image" Target="../media/image59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23" Type="http://schemas.openxmlformats.org/officeDocument/2006/relationships/image" Target="../media/image58.jpeg"/><Relationship Id="rId28" Type="http://schemas.openxmlformats.org/officeDocument/2006/relationships/image" Target="../media/image63.jpeg"/><Relationship Id="rId10" Type="http://schemas.openxmlformats.org/officeDocument/2006/relationships/image" Target="../media/image45.jpeg"/><Relationship Id="rId19" Type="http://schemas.openxmlformats.org/officeDocument/2006/relationships/image" Target="../media/image54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Relationship Id="rId22" Type="http://schemas.openxmlformats.org/officeDocument/2006/relationships/image" Target="../media/image57.png"/><Relationship Id="rId27" Type="http://schemas.openxmlformats.org/officeDocument/2006/relationships/image" Target="../media/image62.jpeg"/><Relationship Id="rId30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mailto:info@rightwasterightplace.com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ightwasterightplace.com" TargetMode="External"/><Relationship Id="rId2" Type="http://schemas.openxmlformats.org/officeDocument/2006/relationships/hyperlink" Target="http://www.rightwasterightplace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wasterightplace.com/s/Right-Waste-Right-Place-Simple-Guide-to-Duty-of-Care.pdf" TargetMode="External"/><Relationship Id="rId2" Type="http://schemas.openxmlformats.org/officeDocument/2006/relationships/hyperlink" Target="http://www.rightwasterightplace.com/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Placeholder 2"/>
          <p:cNvSpPr>
            <a:spLocks noGrp="1"/>
          </p:cNvSpPr>
          <p:nvPr>
            <p:ph idx="1"/>
          </p:nvPr>
        </p:nvSpPr>
        <p:spPr bwMode="auto">
          <a:xfrm>
            <a:off x="3617913" y="1851025"/>
            <a:ext cx="5262562" cy="45275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altLang="en-US" sz="4600" b="1" dirty="0"/>
              <a:t>Putting the Right Waste, in the Right Place</a:t>
            </a:r>
            <a:endParaRPr lang="en-GB" sz="4600" b="1" dirty="0"/>
          </a:p>
          <a:p>
            <a:pPr lvl="1" eaLnBrk="1" hangingPunct="1">
              <a:defRPr/>
            </a:pPr>
            <a:endParaRPr lang="en-GB" dirty="0"/>
          </a:p>
          <a:p>
            <a:pPr lvl="1" eaLnBrk="1" hangingPunct="1">
              <a:defRPr/>
            </a:pPr>
            <a:endParaRPr lang="en-GB" altLang="en-US" sz="2600" dirty="0"/>
          </a:p>
          <a:p>
            <a:pPr lvl="1" eaLnBrk="1" hangingPunct="1">
              <a:defRPr/>
            </a:pPr>
            <a:r>
              <a:rPr lang="en-GB" altLang="en-US" sz="4100" dirty="0"/>
              <a:t>A </a:t>
            </a:r>
            <a:r>
              <a:rPr lang="en-US" altLang="en-US" sz="4100" dirty="0"/>
              <a:t>Focus on the Construction Sector</a:t>
            </a:r>
          </a:p>
          <a:p>
            <a:pPr lvl="1" eaLnBrk="1" hangingPunct="1">
              <a:defRPr/>
            </a:pPr>
            <a:endParaRPr lang="en-GB" altLang="en-US" dirty="0"/>
          </a:p>
          <a:p>
            <a:pPr lvl="1" eaLnBrk="1" hangingPunct="1">
              <a:defRPr/>
            </a:pPr>
            <a:r>
              <a:rPr lang="en-GB" altLang="en-US" dirty="0"/>
              <a:t>CIWM North East, FSB </a:t>
            </a:r>
            <a:r>
              <a:rPr lang="en-US" altLang="en-US" dirty="0"/>
              <a:t>&amp; Partners </a:t>
            </a:r>
          </a:p>
          <a:p>
            <a:pPr lvl="1" eaLnBrk="1" hangingPunct="1">
              <a:defRPr/>
            </a:pPr>
            <a:r>
              <a:rPr lang="en-US" altLang="en-US" dirty="0"/>
              <a:t>16 February</a:t>
            </a:r>
            <a:r>
              <a:rPr lang="en-GB" altLang="en-US" dirty="0"/>
              <a:t> </a:t>
            </a:r>
            <a:r>
              <a:rPr lang="en-US" altLang="en-US" dirty="0"/>
              <a:t>2017 </a:t>
            </a:r>
            <a:endParaRPr lang="en-GB" altLang="en-US" dirty="0"/>
          </a:p>
          <a:p>
            <a:pPr lvl="1" eaLnBrk="1" hangingPunct="1">
              <a:defRPr/>
            </a:pPr>
            <a:endParaRPr lang="en-GB" dirty="0"/>
          </a:p>
          <a:p>
            <a:pPr lvl="1" algn="r" eaLnBrk="1" hangingPunct="1">
              <a:defRPr/>
            </a:pPr>
            <a:r>
              <a:rPr lang="en-GB" dirty="0"/>
              <a:t>Alan Holmes, RWRP Campaign</a:t>
            </a:r>
          </a:p>
          <a:p>
            <a:pPr lvl="3" eaLnBrk="1" hangingPunct="1">
              <a:defRPr/>
            </a:pPr>
            <a:endParaRPr lang="en-GB" sz="1600" dirty="0"/>
          </a:p>
          <a:p>
            <a:pPr marL="1828800" lvl="4" indent="0" eaLnBrk="1" hangingPunct="1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15020" y="986203"/>
            <a:ext cx="4991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  <a:buFont typeface="Arial" charset="0"/>
              <a:buNone/>
            </a:pPr>
            <a:r>
              <a:rPr lang="en-US" altLang="en-US" sz="3200" b="1" dirty="0">
                <a:solidFill>
                  <a:srgbClr val="5D5084"/>
                </a:solidFill>
              </a:rPr>
              <a:t>RWRP Campaign Survey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78" y="2227183"/>
            <a:ext cx="3234519" cy="32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97" y="2227183"/>
            <a:ext cx="292735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650" y="2127544"/>
            <a:ext cx="28733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77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017" y="2320728"/>
            <a:ext cx="8229600" cy="410736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/>
              <a:t>More than a third were unsure whether they completed Waste Transfer Notes (WTN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/>
              <a:t>Only half of construction businesses stored WTNs for the required two </a:t>
            </a:r>
            <a:r>
              <a:rPr lang="en-US" altLang="en-US" dirty="0" smtClean="0"/>
              <a:t>years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/>
              <a:t>A quarter of construction businesses did not always separate/segregate their </a:t>
            </a:r>
            <a:r>
              <a:rPr lang="en-US" altLang="en-US" dirty="0" smtClean="0"/>
              <a:t>waste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* </a:t>
            </a:r>
            <a:r>
              <a:rPr lang="en-US" altLang="en-US" sz="2800" dirty="0" smtClean="0"/>
              <a:t>EA experience &gt;90 transfer notes not completed 	correctly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333356" y="1394758"/>
            <a:ext cx="425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5D5084"/>
                </a:solidFill>
                <a:latin typeface="Calibri"/>
                <a:ea typeface="+mj-ea"/>
                <a:cs typeface="+mj-cs"/>
              </a:rPr>
              <a:t>RWRP Campaign Survey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6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716" y="1651986"/>
            <a:ext cx="7547212" cy="5035417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Campaign managed </a:t>
            </a:r>
            <a:r>
              <a:rPr lang="en-US" sz="3000" dirty="0"/>
              <a:t>by the </a:t>
            </a:r>
            <a:r>
              <a:rPr lang="en-US" sz="3000" dirty="0" smtClean="0"/>
              <a:t>ESA and </a:t>
            </a:r>
            <a:r>
              <a:rPr lang="en-US" sz="3000" dirty="0"/>
              <a:t>CIWM and supported by the Environment Agency, </a:t>
            </a:r>
            <a:r>
              <a:rPr lang="en-US" sz="3000" dirty="0" smtClean="0"/>
              <a:t>Defra, WAG, Natural Resources Wales</a:t>
            </a:r>
            <a:endParaRPr lang="en-US" sz="3000" dirty="0"/>
          </a:p>
          <a:p>
            <a:pPr eaLnBrk="1" hangingPunct="1"/>
            <a:r>
              <a:rPr lang="en-GB" altLang="en-US" sz="3000" dirty="0" smtClean="0"/>
              <a:t>Strong </a:t>
            </a:r>
            <a:r>
              <a:rPr lang="en-GB" altLang="en-US" sz="3000" dirty="0"/>
              <a:t>‘buy in’ from a number of waste producing and waste managing </a:t>
            </a:r>
            <a:r>
              <a:rPr lang="en-GB" altLang="en-US" sz="3000" dirty="0" smtClean="0"/>
              <a:t>businesses, sectors and local councils</a:t>
            </a:r>
          </a:p>
          <a:p>
            <a:pPr eaLnBrk="1" hangingPunct="1"/>
            <a:r>
              <a:rPr lang="en-GB" altLang="en-US" sz="3000" dirty="0" smtClean="0"/>
              <a:t>Ambassador Programme</a:t>
            </a:r>
            <a:r>
              <a:rPr lang="en-US" altLang="en-US" sz="3000" dirty="0" smtClean="0"/>
              <a:t> - to </a:t>
            </a:r>
            <a:r>
              <a:rPr lang="en-US" sz="3000" dirty="0"/>
              <a:t>promote the campaign through supply </a:t>
            </a:r>
            <a:r>
              <a:rPr lang="en-US" sz="3000" dirty="0" smtClean="0"/>
              <a:t>chains</a:t>
            </a:r>
          </a:p>
          <a:p>
            <a:pPr eaLnBrk="1" hangingPunct="1"/>
            <a:r>
              <a:rPr lang="en-US" sz="3000" dirty="0" smtClean="0"/>
              <a:t>Activities around the country involving other organisations </a:t>
            </a:r>
            <a:endParaRPr lang="en-GB" altLang="en-US" sz="3000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60563" y="969963"/>
            <a:ext cx="5310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GB" altLang="en-US" sz="3200" b="1" dirty="0">
                <a:solidFill>
                  <a:srgbClr val="5D5084"/>
                </a:solidFill>
              </a:rPr>
              <a:t>Active Engagement</a:t>
            </a:r>
          </a:p>
        </p:txBody>
      </p:sp>
      <p:pic>
        <p:nvPicPr>
          <p:cNvPr id="4" name="Picture 4" descr="environment-agenc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206" y="4742658"/>
            <a:ext cx="1333618" cy="128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iw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206" y="3186813"/>
            <a:ext cx="1333618" cy="128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sae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206" y="1651986"/>
            <a:ext cx="1333618" cy="128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0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899" y="1596789"/>
            <a:ext cx="8543497" cy="4758582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n-GB" altLang="en-US" b="1" dirty="0"/>
              <a:t>A</a:t>
            </a:r>
            <a:r>
              <a:rPr lang="en-US" altLang="en-US" b="1" dirty="0"/>
              <a:t>mbassador Programme</a:t>
            </a:r>
            <a:r>
              <a:rPr lang="en-US" altLang="en-US" dirty="0"/>
              <a:t> </a:t>
            </a:r>
            <a:endParaRPr lang="en-GB" dirty="0">
              <a:solidFill>
                <a:prstClr val="black"/>
              </a:solidFill>
            </a:endParaRPr>
          </a:p>
          <a:p>
            <a:pPr marL="0" lvl="0" indent="0" defTabSz="914400">
              <a:buNone/>
              <a:defRPr/>
            </a:pPr>
            <a:r>
              <a:rPr lang="en-US" altLang="en-US" sz="2800" dirty="0"/>
              <a:t>Formalises engagement between the campaign and </a:t>
            </a:r>
            <a:r>
              <a:rPr lang="en-US" altLang="en-US" sz="2600" dirty="0"/>
              <a:t>associated third </a:t>
            </a:r>
            <a:r>
              <a:rPr lang="en-US" altLang="en-US" sz="2600" dirty="0" smtClean="0"/>
              <a:t>parties and expectations.</a:t>
            </a:r>
            <a:endParaRPr lang="en-US" altLang="en-US" sz="2600" dirty="0"/>
          </a:p>
          <a:p>
            <a:pPr marL="0" lvl="0" indent="0" defTabSz="914400">
              <a:buNone/>
              <a:defRPr/>
            </a:pPr>
            <a:endParaRPr lang="en-US" altLang="en-US" sz="800" dirty="0"/>
          </a:p>
          <a:p>
            <a:pPr marL="0" lvl="0" indent="0" defTabSz="914400">
              <a:buNone/>
              <a:defRPr/>
            </a:pPr>
            <a:r>
              <a:rPr lang="en-US" sz="2600" b="1" dirty="0"/>
              <a:t>Ambassadors commit to:</a:t>
            </a:r>
            <a:endParaRPr lang="en-US" altLang="en-US" sz="2600" dirty="0"/>
          </a:p>
          <a:p>
            <a:pPr lvl="0">
              <a:defRPr/>
            </a:pPr>
            <a:r>
              <a:rPr lang="en-US" sz="2600" dirty="0"/>
              <a:t>Providing evidence that the organisation embraces the principles of ‘</a:t>
            </a:r>
            <a:r>
              <a:rPr lang="en-US" sz="2600" i="1" dirty="0"/>
              <a:t>right Waste, right Place</a:t>
            </a:r>
            <a:r>
              <a:rPr lang="en-US" sz="2600" dirty="0"/>
              <a:t>’, and has an internal programme and policy on waste management. </a:t>
            </a:r>
          </a:p>
          <a:p>
            <a:pPr lvl="0">
              <a:defRPr/>
            </a:pPr>
            <a:endParaRPr lang="en-US" sz="800" dirty="0"/>
          </a:p>
          <a:p>
            <a:pPr lvl="0">
              <a:defRPr/>
            </a:pPr>
            <a:r>
              <a:rPr lang="en-US" sz="2600" dirty="0"/>
              <a:t>Promoting best practice with regard to waste management.</a:t>
            </a:r>
          </a:p>
          <a:p>
            <a:pPr lvl="0">
              <a:defRPr/>
            </a:pPr>
            <a:endParaRPr lang="en-US" sz="800" dirty="0"/>
          </a:p>
          <a:p>
            <a:pPr lvl="0">
              <a:defRPr/>
            </a:pPr>
            <a:r>
              <a:rPr lang="en-US" sz="2600" dirty="0"/>
              <a:t>Actively engage with RWRP to promote the campaign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04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66850" y="718641"/>
            <a:ext cx="4645025" cy="7350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GB" altLang="en-US" sz="3200" b="1" dirty="0" smtClean="0">
                <a:solidFill>
                  <a:srgbClr val="5D5084"/>
                </a:solidFill>
              </a:rPr>
              <a:t>A</a:t>
            </a:r>
            <a:r>
              <a:rPr lang="en-US" altLang="en-US" sz="3200" b="1" dirty="0" smtClean="0">
                <a:solidFill>
                  <a:srgbClr val="5D5084"/>
                </a:solidFill>
              </a:rPr>
              <a:t>mbassador Programme</a:t>
            </a:r>
            <a:r>
              <a:rPr lang="en-US" altLang="en-US" dirty="0" smtClean="0">
                <a:solidFill>
                  <a:srgbClr val="5D5084"/>
                </a:solidFill>
              </a:rPr>
              <a:t> </a:t>
            </a:r>
            <a:endParaRPr lang="en-US" dirty="0" smtClean="0"/>
          </a:p>
        </p:txBody>
      </p:sp>
      <p:sp>
        <p:nvSpPr>
          <p:cNvPr id="54274" name="Rectangle 16"/>
          <p:cNvSpPr>
            <a:spLocks noChangeArrowheads="1"/>
          </p:cNvSpPr>
          <p:nvPr/>
        </p:nvSpPr>
        <p:spPr bwMode="auto">
          <a:xfrm>
            <a:off x="344583" y="1619227"/>
            <a:ext cx="820102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GB" altLang="en-US" sz="2600" dirty="0">
              <a:solidFill>
                <a:srgbClr val="5D5084"/>
              </a:solidFill>
              <a:latin typeface="Calibri" pitchFamily="34" charset="0"/>
            </a:endParaRPr>
          </a:p>
          <a:p>
            <a:pPr defTabSz="914400"/>
            <a:endParaRPr lang="en-GB" altLang="en-US" sz="2600" dirty="0">
              <a:solidFill>
                <a:srgbClr val="5D5084"/>
              </a:solidFill>
              <a:latin typeface="Calibri" pitchFamily="34" charset="0"/>
            </a:endParaRPr>
          </a:p>
          <a:p>
            <a:pPr defTabSz="914400"/>
            <a:endParaRPr lang="en-US" altLang="en-US" sz="2600" dirty="0">
              <a:solidFill>
                <a:srgbClr val="5D5084"/>
              </a:solidFill>
              <a:latin typeface="Calibri" pitchFamily="34" charset="0"/>
            </a:endParaRPr>
          </a:p>
          <a:p>
            <a:pPr defTabSz="914400"/>
            <a:endParaRPr lang="en-GB" altLang="en-US" sz="2600" dirty="0">
              <a:solidFill>
                <a:srgbClr val="5D5084"/>
              </a:solidFill>
              <a:latin typeface="Calibri" pitchFamily="34" charset="0"/>
            </a:endParaRPr>
          </a:p>
          <a:p>
            <a:pPr defTabSz="914400"/>
            <a:endParaRPr lang="en-GB" altLang="en-US" sz="2600" dirty="0">
              <a:solidFill>
                <a:srgbClr val="5D5084"/>
              </a:solidFill>
              <a:latin typeface="Calibri" pitchFamily="34" charset="0"/>
            </a:endParaRPr>
          </a:p>
          <a:p>
            <a:pPr defTabSz="914400"/>
            <a:endParaRPr lang="en-US" altLang="en-US" sz="2600" dirty="0">
              <a:solidFill>
                <a:srgbClr val="5D5084"/>
              </a:solidFill>
              <a:latin typeface="Calibri" pitchFamily="34" charset="0"/>
            </a:endParaRPr>
          </a:p>
          <a:p>
            <a:pPr defTabSz="914400"/>
            <a:endParaRPr lang="en-GB" sz="2600" dirty="0">
              <a:solidFill>
                <a:srgbClr val="5D5084"/>
              </a:solidFill>
              <a:latin typeface="Calibri" pitchFamily="34" charset="0"/>
            </a:endParaRPr>
          </a:p>
          <a:p>
            <a:pPr defTabSz="914400"/>
            <a:endParaRPr lang="en-GB" sz="2600" dirty="0">
              <a:solidFill>
                <a:srgbClr val="5D5084"/>
              </a:solidFill>
              <a:latin typeface="Calibri" pitchFamily="34" charset="0"/>
            </a:endParaRPr>
          </a:p>
          <a:p>
            <a:pPr defTabSz="914400"/>
            <a:endParaRPr lang="en-GB" sz="2600" dirty="0">
              <a:solidFill>
                <a:srgbClr val="5D5084"/>
              </a:solidFill>
              <a:latin typeface="Calibri" pitchFamily="34" charset="0"/>
            </a:endParaRPr>
          </a:p>
          <a:p>
            <a:pPr defTabSz="914400"/>
            <a:endParaRPr lang="en-GB" sz="2600" dirty="0">
              <a:solidFill>
                <a:srgbClr val="5D5084"/>
              </a:solidFill>
              <a:latin typeface="Calibri" pitchFamily="34" charset="0"/>
            </a:endParaRPr>
          </a:p>
          <a:p>
            <a:pPr defTabSz="914400"/>
            <a:endParaRPr lang="en-GB" sz="2600" dirty="0">
              <a:solidFill>
                <a:srgbClr val="5D5084"/>
              </a:solidFill>
              <a:latin typeface="Calibri" pitchFamily="34" charset="0"/>
            </a:endParaRPr>
          </a:p>
          <a:p>
            <a:pPr defTabSz="914400"/>
            <a:endParaRPr lang="en-US" sz="2600" dirty="0">
              <a:solidFill>
                <a:srgbClr val="5D5084"/>
              </a:solidFill>
              <a:latin typeface="Calibri" pitchFamily="34" charset="0"/>
            </a:endParaRPr>
          </a:p>
        </p:txBody>
      </p:sp>
      <p:pic>
        <p:nvPicPr>
          <p:cNvPr id="54275" name="Picture 3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988" y="5224463"/>
            <a:ext cx="17510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AutoShape 20" descr="logos-Biffa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77" name="AutoShape 22" descr="logos-Biffa.jpg"/>
          <p:cNvSpPr>
            <a:spLocks noChangeAspect="1" noChangeArrowheads="1"/>
          </p:cNvSpPr>
          <p:nvPr/>
        </p:nvSpPr>
        <p:spPr bwMode="auto">
          <a:xfrm>
            <a:off x="3789363" y="6037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78" name="Rectangle 3"/>
          <p:cNvSpPr>
            <a:spLocks noChangeArrowheads="1"/>
          </p:cNvSpPr>
          <p:nvPr/>
        </p:nvSpPr>
        <p:spPr bwMode="auto">
          <a:xfrm>
            <a:off x="650875" y="598488"/>
            <a:ext cx="822960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dirty="0">
                <a:latin typeface="Calibri" pitchFamily="34" charset="0"/>
              </a:rPr>
              <a:t>  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54279" name="AutoShape 27" descr="viridor_logo.jpg"/>
          <p:cNvSpPr>
            <a:spLocks noChangeAspect="1" noChangeArrowheads="1"/>
          </p:cNvSpPr>
          <p:nvPr/>
        </p:nvSpPr>
        <p:spPr bwMode="auto">
          <a:xfrm>
            <a:off x="3856038" y="5916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80" name="AutoShape 33" descr="logos-TidyBritain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4281" name="Picture 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850" y="2454275"/>
            <a:ext cx="14430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3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350" y="3200400"/>
            <a:ext cx="11953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3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713" y="3200400"/>
            <a:ext cx="7588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3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873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3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275" y="4214813"/>
            <a:ext cx="730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4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2627313"/>
            <a:ext cx="13239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4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363" y="3352800"/>
            <a:ext cx="10636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4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2409825"/>
            <a:ext cx="10636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Picture 4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825" y="1430338"/>
            <a:ext cx="858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0" name="Picture 4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430338"/>
            <a:ext cx="852488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4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4454525"/>
            <a:ext cx="140811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2" name="Picture 4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454275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3" name="Picture 48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2950" y="2393950"/>
            <a:ext cx="10223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4" name="Picture 4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450" y="2508250"/>
            <a:ext cx="1222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5" name="Picture 2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1463675"/>
            <a:ext cx="949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6" name="Picture 50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8" y="1550988"/>
            <a:ext cx="135096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662363" y="5746750"/>
            <a:ext cx="3730625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5D5084"/>
                </a:solidFill>
                <a:latin typeface="+mj-lt"/>
                <a:ea typeface="+mj-ea"/>
                <a:cs typeface="+mj-cs"/>
              </a:rPr>
              <a:t>…and expanding…</a:t>
            </a:r>
          </a:p>
        </p:txBody>
      </p:sp>
      <p:pic>
        <p:nvPicPr>
          <p:cNvPr id="54298" name="Picture 3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3103563"/>
            <a:ext cx="1409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9" name="AutoShape 31" descr="logos-wastecap.jpg"/>
          <p:cNvSpPr>
            <a:spLocks noChangeAspect="1" noChangeArrowheads="1"/>
          </p:cNvSpPr>
          <p:nvPr/>
        </p:nvSpPr>
        <p:spPr bwMode="auto">
          <a:xfrm>
            <a:off x="2863850" y="6037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54300" name="AutoShape 33" descr="logos-wastecap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dirty="0">
              <a:latin typeface="Calibri" pitchFamily="34" charset="0"/>
            </a:endParaRPr>
          </a:p>
        </p:txBody>
      </p:sp>
      <p:pic>
        <p:nvPicPr>
          <p:cNvPr id="54301" name="Picture 35" descr="WasteCAP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4149725"/>
            <a:ext cx="990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2" name="Picture 37" descr="FSB Logo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713" y="1625600"/>
            <a:ext cx="885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3" name="AutoShape 39" descr="Travis Perkins"/>
          <p:cNvSpPr>
            <a:spLocks noChangeAspect="1" noChangeArrowheads="1"/>
          </p:cNvSpPr>
          <p:nvPr/>
        </p:nvSpPr>
        <p:spPr bwMode="auto">
          <a:xfrm>
            <a:off x="7700963" y="1954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54304" name="AutoShape 41" descr="Travis Perkins"/>
          <p:cNvSpPr>
            <a:spLocks noChangeAspect="1" noChangeArrowheads="1"/>
          </p:cNvSpPr>
          <p:nvPr/>
        </p:nvSpPr>
        <p:spPr bwMode="auto">
          <a:xfrm>
            <a:off x="606425" y="22590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54305" name="AutoShape 43" descr="Travis Perkins"/>
          <p:cNvSpPr>
            <a:spLocks noChangeAspect="1" noChangeArrowheads="1"/>
          </p:cNvSpPr>
          <p:nvPr/>
        </p:nvSpPr>
        <p:spPr bwMode="auto">
          <a:xfrm>
            <a:off x="1220788" y="21494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dirty="0">
              <a:latin typeface="Calibri" pitchFamily="34" charset="0"/>
            </a:endParaRPr>
          </a:p>
        </p:txBody>
      </p:sp>
      <p:pic>
        <p:nvPicPr>
          <p:cNvPr id="54306" name="Picture 45" descr="telford-besst-logo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0" y="4214813"/>
            <a:ext cx="72548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7" name="Picture 49" descr="hillsgroup-logo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738" y="4305300"/>
            <a:ext cx="13112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8" name="AutoShape 51" descr="Image result for barnet london borough"/>
          <p:cNvSpPr>
            <a:spLocks noChangeAspect="1" noChangeArrowheads="1"/>
          </p:cNvSpPr>
          <p:nvPr/>
        </p:nvSpPr>
        <p:spPr bwMode="auto">
          <a:xfrm>
            <a:off x="5430838" y="5553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dirty="0"/>
          </a:p>
        </p:txBody>
      </p:sp>
      <p:sp>
        <p:nvSpPr>
          <p:cNvPr id="54309" name="AutoShape 53" descr="Image result for barnet london borough"/>
          <p:cNvSpPr>
            <a:spLocks noChangeAspect="1" noChangeArrowheads="1"/>
          </p:cNvSpPr>
          <p:nvPr/>
        </p:nvSpPr>
        <p:spPr bwMode="auto">
          <a:xfrm>
            <a:off x="5959475" y="5354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54310" name="AutoShape 55" descr="Image result for barnet london boroug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54311" name="AutoShape 57" descr="Image result for barnet london borough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54312" name="AutoShape 61" descr="Mace"/>
          <p:cNvSpPr>
            <a:spLocks noChangeAspect="1" noChangeArrowheads="1"/>
          </p:cNvSpPr>
          <p:nvPr/>
        </p:nvSpPr>
        <p:spPr bwMode="auto">
          <a:xfrm>
            <a:off x="5310188" y="5662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dirty="0"/>
          </a:p>
        </p:txBody>
      </p:sp>
      <p:sp>
        <p:nvSpPr>
          <p:cNvPr id="54313" name="AutoShape 63" descr="Mac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54314" name="AutoShape 65" descr="Image result for mace 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dirty="0">
              <a:latin typeface="Calibri" pitchFamily="34" charset="0"/>
            </a:endParaRPr>
          </a:p>
        </p:txBody>
      </p:sp>
      <p:pic>
        <p:nvPicPr>
          <p:cNvPr id="54315" name="Picture 71" descr="Image result for travis perkins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8" y="12033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6" name="Picture 73" descr="Image result for city of westminster logo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3" y="3086100"/>
            <a:ext cx="12668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17" name="AutoShape 75" descr="Image result for barnet london borough logo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dirty="0">
              <a:latin typeface="Calibri" pitchFamily="34" charset="0"/>
            </a:endParaRPr>
          </a:p>
        </p:txBody>
      </p:sp>
      <p:pic>
        <p:nvPicPr>
          <p:cNvPr id="54318" name="Picture 77" descr="Related image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4305300"/>
            <a:ext cx="1211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9" name="Picture 49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5354638"/>
            <a:ext cx="1298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20" name="Picture 50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8" y="5268913"/>
            <a:ext cx="11699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21" name="Picture 51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900" y="5514975"/>
            <a:ext cx="14493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776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3000" b="1" dirty="0"/>
              <a:t>Sector focus: </a:t>
            </a:r>
            <a:r>
              <a:rPr lang="en-GB" sz="3000" dirty="0"/>
              <a:t>Guidance, Case studies, seminars and training events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GB" sz="3000" b="1" dirty="0"/>
              <a:t>Expand </a:t>
            </a:r>
            <a:r>
              <a:rPr lang="en-GB" sz="3000" dirty="0"/>
              <a:t>the Ambassador Programme</a:t>
            </a:r>
          </a:p>
          <a:p>
            <a:pPr>
              <a:lnSpc>
                <a:spcPct val="90000"/>
              </a:lnSpc>
              <a:buNone/>
            </a:pPr>
            <a:r>
              <a:rPr lang="en-GB" sz="3100" dirty="0"/>
              <a:t>	Contact </a:t>
            </a:r>
            <a:r>
              <a:rPr lang="en-US" altLang="en-US" sz="2800" dirty="0">
                <a:hlinkClick r:id="rId2"/>
              </a:rPr>
              <a:t>info@rightwasterightplace.com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3000" b="1" dirty="0"/>
              <a:t>Engagement</a:t>
            </a:r>
            <a:r>
              <a:rPr lang="en-US" sz="3000" dirty="0"/>
              <a:t> with devolved governments to further expand the campaign </a:t>
            </a:r>
            <a:r>
              <a:rPr lang="en-US" sz="3000" dirty="0" smtClean="0"/>
              <a:t>i.e. </a:t>
            </a:r>
            <a:r>
              <a:rPr lang="en-US" sz="3000" dirty="0"/>
              <a:t>Wales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GB" sz="3000" b="1" dirty="0"/>
              <a:t>Continue</a:t>
            </a:r>
            <a:r>
              <a:rPr lang="en-GB" sz="3000" dirty="0"/>
              <a:t> until at least March </a:t>
            </a:r>
            <a:r>
              <a:rPr lang="en-GB" sz="3000" dirty="0" smtClean="0"/>
              <a:t>2018…. </a:t>
            </a:r>
            <a:endParaRPr lang="en-US" sz="3000" dirty="0"/>
          </a:p>
          <a:p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20621" y="820738"/>
            <a:ext cx="4299046" cy="7487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dirty="0" smtClean="0">
                <a:solidFill>
                  <a:srgbClr val="5D5084"/>
                </a:solidFill>
              </a:rPr>
              <a:t>Next Steps</a:t>
            </a:r>
            <a:endParaRPr lang="en-US" sz="3200" b="1" dirty="0">
              <a:solidFill>
                <a:srgbClr val="5D5084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077" y="2370519"/>
            <a:ext cx="18319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246" y="5121372"/>
            <a:ext cx="10572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7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1986"/>
            <a:ext cx="8229600" cy="4967178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en-GB" altLang="en-US" b="1" dirty="0"/>
              <a:t>In Summary</a:t>
            </a:r>
          </a:p>
          <a:p>
            <a:pPr marL="0" lvl="0" indent="0" eaLnBrk="1" hangingPunct="1">
              <a:buNone/>
            </a:pPr>
            <a:endParaRPr lang="en-GB" altLang="en-US" sz="1000" b="1" dirty="0"/>
          </a:p>
          <a:p>
            <a:pPr marL="0" lvl="0" indent="0" eaLnBrk="1" hangingPunct="1">
              <a:lnSpc>
                <a:spcPct val="80000"/>
              </a:lnSpc>
              <a:buFontTx/>
              <a:buChar char="•"/>
            </a:pPr>
            <a:r>
              <a:rPr lang="en-GB" altLang="en-US" sz="2800" dirty="0"/>
              <a:t>  	Tacking waste crime is a priority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en-GB" altLang="en-US" sz="1600" dirty="0"/>
          </a:p>
          <a:p>
            <a:pPr marL="0" lvl="0" indent="0" eaLnBrk="1" hangingPunct="1">
              <a:lnSpc>
                <a:spcPct val="80000"/>
              </a:lnSpc>
              <a:buFontTx/>
              <a:buChar char="•"/>
            </a:pPr>
            <a:r>
              <a:rPr lang="en-GB" altLang="en-US" sz="2800" dirty="0"/>
              <a:t> 	Awareness of Duty of Care across the whole waste 	chain is key to encourage behaviour change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en-GB" altLang="en-US" sz="1600" dirty="0"/>
          </a:p>
          <a:p>
            <a:pPr marL="0" lvl="0" indent="0" eaLnBrk="1" hangingPunct="1">
              <a:lnSpc>
                <a:spcPct val="80000"/>
              </a:lnSpc>
              <a:buFontTx/>
              <a:buChar char="•"/>
            </a:pPr>
            <a:r>
              <a:rPr lang="en-GB" altLang="en-US" sz="2800" dirty="0"/>
              <a:t> 	Collaboration is key – Ambassador Programme and 	Supply </a:t>
            </a:r>
            <a:r>
              <a:rPr lang="en-GB" altLang="en-US" sz="2800" dirty="0" smtClean="0"/>
              <a:t>Chain</a:t>
            </a:r>
            <a:endParaRPr lang="en-GB" altLang="en-US" sz="1600" dirty="0"/>
          </a:p>
          <a:p>
            <a:pPr marL="0" lvl="0" indent="0" eaLnBrk="1" hangingPunct="1">
              <a:lnSpc>
                <a:spcPct val="80000"/>
              </a:lnSpc>
              <a:buFontTx/>
              <a:buChar char="•"/>
            </a:pPr>
            <a:r>
              <a:rPr lang="en-GB" altLang="en-US" sz="2800" dirty="0"/>
              <a:t> </a:t>
            </a:r>
            <a:r>
              <a:rPr lang="en-US" altLang="en-US" sz="2800" dirty="0"/>
              <a:t>	</a:t>
            </a:r>
            <a:r>
              <a:rPr lang="en-GB" altLang="en-US" sz="2800" dirty="0"/>
              <a:t>Focus on the construction sector as a key sector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en-GB" altLang="en-US" sz="1600" dirty="0"/>
          </a:p>
          <a:p>
            <a:pPr marL="0" lvl="0" indent="0" eaLnBrk="1" hangingPunct="1">
              <a:lnSpc>
                <a:spcPct val="80000"/>
              </a:lnSpc>
              <a:buFontTx/>
              <a:buChar char="•"/>
            </a:pPr>
            <a:r>
              <a:rPr lang="en-GB" altLang="en-US" sz="2800" dirty="0"/>
              <a:t> </a:t>
            </a:r>
            <a:r>
              <a:rPr lang="en-US" altLang="en-US" sz="2800" dirty="0"/>
              <a:t>	‘</a:t>
            </a:r>
            <a:r>
              <a:rPr lang="en-GB" altLang="en-US" sz="2800" i="1" dirty="0"/>
              <a:t>Right Waste, Right Place’</a:t>
            </a:r>
            <a:r>
              <a:rPr lang="en-GB" altLang="en-US" sz="2800" dirty="0"/>
              <a:t> providing support and 	guidance for duty of </a:t>
            </a:r>
            <a:r>
              <a:rPr lang="en-GB" altLang="en-US" sz="2800" dirty="0" smtClean="0"/>
              <a:t>care, code of practice</a:t>
            </a:r>
            <a:endParaRPr lang="en-GB" altLang="en-US" sz="2800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345" y="1323834"/>
            <a:ext cx="2212969" cy="166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2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52588"/>
            <a:ext cx="8229600" cy="462538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GB" altLang="en-US" sz="4000" dirty="0"/>
              <a:t>Thank you !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altLang="en-US" sz="2800" dirty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dirty="0"/>
              <a:t>Website: </a:t>
            </a:r>
            <a:r>
              <a:rPr lang="en-GB" altLang="en-US" dirty="0">
                <a:hlinkClick r:id="rId2"/>
              </a:rPr>
              <a:t>www.rightwasterightplace.com</a:t>
            </a:r>
            <a:endParaRPr lang="en-GB" altLang="en-US" dirty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dirty="0"/>
              <a:t>Email: </a:t>
            </a:r>
            <a:r>
              <a:rPr lang="en-US" altLang="en-US" dirty="0">
                <a:hlinkClick r:id="rId3"/>
              </a:rPr>
              <a:t>info@rightwasterightplace.com</a:t>
            </a:r>
            <a:endParaRPr lang="en-US" altLang="en-US" dirty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dirty="0"/>
              <a:t>Follo</a:t>
            </a:r>
            <a:r>
              <a:rPr lang="en-US" altLang="en-US" dirty="0"/>
              <a:t>w: 		@RWRP2016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dirty="0"/>
              <a:t>Like: </a:t>
            </a:r>
            <a:r>
              <a:rPr lang="en-US" altLang="en-US" dirty="0">
                <a:hlinkClick r:id="rId3"/>
              </a:rPr>
              <a:t>info@rightwasterightplace.com</a:t>
            </a:r>
            <a:endParaRPr lang="en-US" altLang="en-US" dirty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en-US" altLang="en-US" dirty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b="1" dirty="0"/>
              <a:t>Alan </a:t>
            </a:r>
            <a:r>
              <a:rPr lang="en-US" altLang="en-US" b="1" dirty="0" smtClean="0"/>
              <a:t>Holmes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400" b="1" dirty="0" smtClean="0"/>
              <a:t>07768 907610</a:t>
            </a:r>
            <a:endParaRPr lang="en-GB" altLang="en-US" sz="2400" b="1" dirty="0"/>
          </a:p>
        </p:txBody>
      </p:sp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813" y="4087813"/>
            <a:ext cx="400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4" y="1419367"/>
            <a:ext cx="6277970" cy="5172502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en-GB" altLang="en-US" b="1" dirty="0"/>
              <a:t>The </a:t>
            </a:r>
            <a:r>
              <a:rPr lang="en-US" altLang="en-US" b="1" dirty="0"/>
              <a:t>Session today:</a:t>
            </a:r>
            <a:r>
              <a:rPr lang="en-US" altLang="en-US" dirty="0"/>
              <a:t> </a:t>
            </a:r>
            <a:endParaRPr lang="en-GB" altLang="en-US" dirty="0"/>
          </a:p>
          <a:p>
            <a:pPr lvl="1" eaLnBrk="0" fontAlgn="base" hangingPunct="0">
              <a:spcAft>
                <a:spcPct val="0"/>
              </a:spcAft>
              <a:buNone/>
            </a:pPr>
            <a:r>
              <a:rPr lang="en-GB" altLang="en-US" sz="2400" dirty="0" smtClean="0"/>
              <a:t>• </a:t>
            </a:r>
            <a:r>
              <a:rPr lang="en-GB" altLang="en-US" sz="2400" dirty="0"/>
              <a:t>	</a:t>
            </a:r>
            <a:r>
              <a:rPr lang="en-GB" altLang="en-US" dirty="0"/>
              <a:t>The importance of ‘Duty of Care’ to all parties</a:t>
            </a:r>
            <a:r>
              <a:rPr lang="en-US" altLang="en-US" dirty="0"/>
              <a:t> in the ‘Waste Chain’</a:t>
            </a:r>
          </a:p>
          <a:p>
            <a:pPr lvl="1" eaLnBrk="0" fontAlgn="base" hangingPunct="0">
              <a:spcAft>
                <a:spcPct val="0"/>
              </a:spcAft>
              <a:buFontTx/>
              <a:buChar char="•"/>
            </a:pPr>
            <a:r>
              <a:rPr lang="en-GB" altLang="en-US" dirty="0"/>
              <a:t>Tackling Waste Crime an</a:t>
            </a:r>
            <a:r>
              <a:rPr lang="en-US" altLang="en-US" dirty="0"/>
              <a:t>d non compliance </a:t>
            </a:r>
          </a:p>
          <a:p>
            <a:pPr lvl="1" eaLnBrk="0" fontAlgn="base" hangingPunct="0">
              <a:spcAft>
                <a:spcPct val="0"/>
              </a:spcAft>
              <a:buFontTx/>
              <a:buChar char="•"/>
            </a:pPr>
            <a:r>
              <a:rPr lang="en-US" altLang="en-US" dirty="0"/>
              <a:t>Opportunities in ‘doing the right thing</a:t>
            </a:r>
            <a:r>
              <a:rPr lang="en-US" altLang="en-US" dirty="0" smtClean="0"/>
              <a:t>’ with waste</a:t>
            </a:r>
            <a:endParaRPr lang="en-US" altLang="en-US" dirty="0"/>
          </a:p>
          <a:p>
            <a:pPr lvl="1" eaLnBrk="0" fontAlgn="base" hangingPunct="0">
              <a:spcAft>
                <a:spcPct val="0"/>
              </a:spcAft>
              <a:buFontTx/>
              <a:buChar char="•"/>
            </a:pPr>
            <a:r>
              <a:rPr lang="en-US" altLang="en-US" dirty="0"/>
              <a:t>T</a:t>
            </a:r>
            <a:r>
              <a:rPr lang="en-GB" altLang="en-US" dirty="0"/>
              <a:t>he ‘</a:t>
            </a:r>
            <a:r>
              <a:rPr lang="en-GB" altLang="en-US" i="1" dirty="0"/>
              <a:t>right Waste right Place</a:t>
            </a:r>
            <a:r>
              <a:rPr lang="en-GB" altLang="en-US" dirty="0"/>
              <a:t>’ </a:t>
            </a:r>
            <a:r>
              <a:rPr lang="en-GB" altLang="en-US" dirty="0" smtClean="0"/>
              <a:t>campaign, raising </a:t>
            </a:r>
            <a:r>
              <a:rPr lang="en-GB" altLang="en-US" dirty="0"/>
              <a:t>awareness of Duty of Care – importance of </a:t>
            </a:r>
            <a:r>
              <a:rPr lang="en-GB" altLang="en-US" b="1" dirty="0"/>
              <a:t>construction sector</a:t>
            </a:r>
            <a:r>
              <a:rPr lang="en-US" altLang="en-US" b="1" dirty="0"/>
              <a:t> </a:t>
            </a:r>
            <a:endParaRPr lang="en-GB" alt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204" y="1371600"/>
            <a:ext cx="2291644" cy="171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445" y="4995333"/>
            <a:ext cx="2291644" cy="1718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5732" y="3611012"/>
            <a:ext cx="165258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46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1254"/>
            <a:ext cx="8229600" cy="5004321"/>
          </a:xfrm>
        </p:spPr>
        <p:txBody>
          <a:bodyPr/>
          <a:lstStyle/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en-GB" altLang="en-US" sz="2800" b="1" dirty="0">
                <a:latin typeface="Calibri" pitchFamily="34" charset="0"/>
              </a:rPr>
              <a:t>Aims of the </a:t>
            </a:r>
            <a:r>
              <a:rPr lang="en-US" altLang="en-US" sz="2800" b="1" dirty="0">
                <a:latin typeface="Calibri" pitchFamily="34" charset="0"/>
              </a:rPr>
              <a:t>C</a:t>
            </a:r>
            <a:r>
              <a:rPr lang="en-GB" altLang="en-US" sz="2800" b="1" dirty="0">
                <a:latin typeface="Calibri" pitchFamily="34" charset="0"/>
              </a:rPr>
              <a:t>ampaign:</a:t>
            </a:r>
            <a:r>
              <a:rPr lang="en-GB" altLang="en-US" sz="2400" dirty="0">
                <a:latin typeface="Calibri" pitchFamily="34" charset="0"/>
              </a:rPr>
              <a:t> To raise awareness across waste producing business sectors of the importance of Duty of Care and compliance. </a:t>
            </a: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endParaRPr lang="en-GB" altLang="en-US" sz="1000" dirty="0">
              <a:latin typeface="Calibri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en-GB" altLang="en-US" sz="2400" b="1" dirty="0">
                <a:latin typeface="Calibri" pitchFamily="34" charset="0"/>
              </a:rPr>
              <a:t>Timescale</a:t>
            </a:r>
            <a:r>
              <a:rPr lang="en-US" altLang="en-US" sz="2400" b="1" dirty="0">
                <a:latin typeface="Calibri" pitchFamily="34" charset="0"/>
              </a:rPr>
              <a:t>:</a:t>
            </a:r>
            <a:r>
              <a:rPr lang="en-US" altLang="en-US" sz="2400" dirty="0">
                <a:latin typeface="Calibri" pitchFamily="34" charset="0"/>
              </a:rPr>
              <a:t> April 2016 to March </a:t>
            </a:r>
            <a:r>
              <a:rPr lang="en-US" altLang="en-US" sz="2400" dirty="0" smtClean="0">
                <a:latin typeface="Calibri" pitchFamily="34" charset="0"/>
              </a:rPr>
              <a:t>2017 </a:t>
            </a:r>
            <a:r>
              <a:rPr lang="en-US" altLang="en-US" sz="2400" dirty="0">
                <a:latin typeface="Calibri" pitchFamily="34" charset="0"/>
              </a:rPr>
              <a:t>…and now beyond!</a:t>
            </a:r>
            <a:endParaRPr lang="en-GB" altLang="en-US" sz="24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/>
              <a:t>Why?</a:t>
            </a:r>
          </a:p>
          <a:p>
            <a:pPr lvl="1" fontAlgn="base">
              <a:spcAft>
                <a:spcPct val="0"/>
              </a:spcAft>
              <a:buFontTx/>
              <a:buChar char="•"/>
            </a:pPr>
            <a:r>
              <a:rPr lang="en-GB" altLang="en-US" sz="2400" dirty="0"/>
              <a:t>Duty of Care awareness is key to reducing waste crime </a:t>
            </a:r>
            <a:r>
              <a:rPr lang="en-US" altLang="en-US" sz="2400" dirty="0"/>
              <a:t>- Waste criminals need waste!</a:t>
            </a:r>
          </a:p>
          <a:p>
            <a:pPr lvl="1" fontAlgn="base">
              <a:spcAft>
                <a:spcPct val="0"/>
              </a:spcAft>
              <a:buFontTx/>
              <a:buChar char="•"/>
            </a:pPr>
            <a:r>
              <a:rPr lang="en-GB" altLang="en-US" sz="2400" dirty="0" smtClean="0"/>
              <a:t>Drive </a:t>
            </a:r>
            <a:r>
              <a:rPr lang="en-GB" altLang="en-US" sz="2400" dirty="0"/>
              <a:t>company compliance and a secure audit trail</a:t>
            </a:r>
          </a:p>
          <a:p>
            <a:pPr lvl="1" fontAlgn="base">
              <a:spcAft>
                <a:spcPct val="0"/>
              </a:spcAft>
              <a:buFontTx/>
              <a:buChar char="•"/>
            </a:pPr>
            <a:r>
              <a:rPr lang="en-GB" altLang="en-US" sz="2400" dirty="0"/>
              <a:t>Provide a level </a:t>
            </a:r>
            <a:r>
              <a:rPr lang="en-US" altLang="en-US" sz="2400" dirty="0"/>
              <a:t>playing field </a:t>
            </a:r>
          </a:p>
          <a:p>
            <a:pPr lvl="1" fontAlgn="base">
              <a:spcAft>
                <a:spcPct val="0"/>
              </a:spcAft>
              <a:buFontTx/>
              <a:buChar char="•"/>
            </a:pPr>
            <a:r>
              <a:rPr lang="en-GB" altLang="en-US" sz="2400" dirty="0"/>
              <a:t>Business benefits </a:t>
            </a:r>
            <a:r>
              <a:rPr lang="en-GB" altLang="en-US" sz="2400" dirty="0" smtClean="0"/>
              <a:t>&amp; standards</a:t>
            </a:r>
            <a:endParaRPr lang="en-GB" altLang="en-US" sz="24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319" y="5641324"/>
            <a:ext cx="213836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6148" y="4849434"/>
            <a:ext cx="180181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9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955" y="1651986"/>
            <a:ext cx="5404513" cy="4937284"/>
          </a:xfrm>
        </p:spPr>
        <p:txBody>
          <a:bodyPr/>
          <a:lstStyle/>
          <a:p>
            <a:pPr marL="268288" lvl="1" indent="0" fontAlgn="base">
              <a:spcAft>
                <a:spcPct val="0"/>
              </a:spcAft>
              <a:buFontTx/>
              <a:buChar char="•"/>
              <a:tabLst>
                <a:tab pos="265113" algn="l"/>
                <a:tab pos="715963" algn="l"/>
              </a:tabLst>
            </a:pPr>
            <a:r>
              <a:rPr lang="en-GB" sz="2600" dirty="0"/>
              <a:t>Flytipping: nearly 1 million 	</a:t>
            </a:r>
            <a:r>
              <a:rPr lang="en-GB" sz="2600" dirty="0" smtClean="0"/>
              <a:t>incidents/yr (Householders too!)</a:t>
            </a:r>
            <a:endParaRPr lang="en-GB" sz="2600" dirty="0"/>
          </a:p>
          <a:p>
            <a:pPr marL="268288" lvl="1" indent="0" fontAlgn="base">
              <a:spcAft>
                <a:spcPct val="0"/>
              </a:spcAft>
              <a:buFontTx/>
              <a:buChar char="•"/>
              <a:tabLst>
                <a:tab pos="265113" algn="l"/>
                <a:tab pos="715963" algn="l"/>
              </a:tabLst>
            </a:pPr>
            <a:r>
              <a:rPr lang="en-GB" sz="2600" dirty="0"/>
              <a:t> 	£150 million cost to Local </a:t>
            </a:r>
            <a:r>
              <a:rPr lang="en-GB" sz="2600" dirty="0" smtClean="0"/>
              <a:t>Authorities </a:t>
            </a:r>
            <a:r>
              <a:rPr lang="en-GB" sz="2600" dirty="0"/>
              <a:t>and rising</a:t>
            </a:r>
          </a:p>
          <a:p>
            <a:pPr marL="268288" lvl="1" indent="0" fontAlgn="base">
              <a:spcAft>
                <a:spcPct val="0"/>
              </a:spcAft>
              <a:buFontTx/>
              <a:buChar char="•"/>
              <a:tabLst>
                <a:tab pos="265113" algn="l"/>
                <a:tab pos="715963" algn="l"/>
              </a:tabLst>
            </a:pPr>
            <a:r>
              <a:rPr lang="en-GB" sz="2600" dirty="0"/>
              <a:t> 	Total cost of waste crime </a:t>
            </a:r>
            <a:endParaRPr lang="en-GB" sz="2600" dirty="0" smtClean="0"/>
          </a:p>
          <a:p>
            <a:pPr marL="268288" lvl="1" indent="0" fontAlgn="base">
              <a:spcAft>
                <a:spcPct val="0"/>
              </a:spcAft>
              <a:buNone/>
              <a:tabLst>
                <a:tab pos="265113" algn="l"/>
                <a:tab pos="715963" algn="l"/>
              </a:tabLst>
            </a:pPr>
            <a:r>
              <a:rPr lang="en-GB" sz="2600" dirty="0" smtClean="0"/>
              <a:t>  </a:t>
            </a:r>
            <a:r>
              <a:rPr lang="en-GB" sz="2600" dirty="0"/>
              <a:t>	= £1 billion per annum?</a:t>
            </a:r>
          </a:p>
          <a:p>
            <a:pPr marL="268288" lvl="1" indent="0" fontAlgn="base">
              <a:spcAft>
                <a:spcPct val="0"/>
              </a:spcAft>
              <a:buFontTx/>
              <a:buChar char="•"/>
              <a:tabLst>
                <a:tab pos="265113" algn="l"/>
                <a:tab pos="715963" algn="l"/>
              </a:tabLst>
            </a:pPr>
            <a:r>
              <a:rPr lang="en-GB" sz="2600" dirty="0"/>
              <a:t> 	Nearly 1000 new illegal sites </a:t>
            </a:r>
            <a:r>
              <a:rPr lang="en-GB" sz="2600" dirty="0" smtClean="0"/>
              <a:t>added </a:t>
            </a:r>
            <a:r>
              <a:rPr lang="en-GB" sz="2600" dirty="0"/>
              <a:t>to EA database every </a:t>
            </a:r>
            <a:r>
              <a:rPr lang="en-GB" sz="2600" dirty="0" smtClean="0"/>
              <a:t>year</a:t>
            </a:r>
            <a:endParaRPr lang="en-GB" sz="2600" dirty="0"/>
          </a:p>
          <a:p>
            <a:pPr marL="268288" lvl="1" indent="0" fontAlgn="base">
              <a:spcAft>
                <a:spcPct val="0"/>
              </a:spcAft>
              <a:buFontTx/>
              <a:buChar char="•"/>
              <a:tabLst>
                <a:tab pos="265113" algn="l"/>
                <a:tab pos="715963" algn="l"/>
              </a:tabLst>
            </a:pPr>
            <a:r>
              <a:rPr lang="en-GB" sz="2600" dirty="0"/>
              <a:t> 	Abandoned sites and fires, </a:t>
            </a:r>
            <a:r>
              <a:rPr lang="en-GB" sz="2600" dirty="0" smtClean="0"/>
              <a:t>undermined legitimate business</a:t>
            </a:r>
          </a:p>
          <a:p>
            <a:pPr marL="268288" lvl="1" indent="0" fontAlgn="base">
              <a:spcAft>
                <a:spcPct val="0"/>
              </a:spcAft>
              <a:buFontTx/>
              <a:buChar char="•"/>
              <a:tabLst>
                <a:tab pos="265113" algn="l"/>
                <a:tab pos="715963" algn="l"/>
              </a:tabLst>
            </a:pPr>
            <a:r>
              <a:rPr lang="en-GB" sz="2600" dirty="0" smtClean="0"/>
              <a:t>Key sectors</a:t>
            </a:r>
            <a:endParaRPr lang="en-GB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3176" y="1012564"/>
            <a:ext cx="5413375" cy="63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889" y="1619479"/>
            <a:ext cx="2698624" cy="23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838" y="4230475"/>
            <a:ext cx="2659675" cy="235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257" y="1501254"/>
            <a:ext cx="8229600" cy="4785877"/>
          </a:xfrm>
        </p:spPr>
        <p:txBody>
          <a:bodyPr/>
          <a:lstStyle/>
          <a:p>
            <a:pPr marL="0" lvl="0" indent="0" algn="ctr" eaLnBrk="1" hangingPunct="1">
              <a:buNone/>
            </a:pPr>
            <a:r>
              <a:rPr lang="en-GB" b="1" dirty="0"/>
              <a:t>Tackling Waste Crime</a:t>
            </a:r>
          </a:p>
          <a:p>
            <a:pPr lvl="0" eaLnBrk="1" hangingPunct="1"/>
            <a:r>
              <a:rPr lang="en-GB" sz="2800" dirty="0"/>
              <a:t>Waste crime is a priority for government and legitimate industry</a:t>
            </a:r>
          </a:p>
          <a:p>
            <a:pPr lvl="0" eaLnBrk="1" hangingPunct="1"/>
            <a:r>
              <a:rPr lang="en-GB" sz="2800" dirty="0"/>
              <a:t>Resources being provided to the Environment Agency to crack down on waste criminals</a:t>
            </a:r>
          </a:p>
          <a:p>
            <a:pPr lvl="0" eaLnBrk="1" hangingPunct="1"/>
            <a:r>
              <a:rPr lang="en-GB" sz="2800" dirty="0"/>
              <a:t>Government Waste Crime Action Plan: new enforcement measures, penalties – more on the way</a:t>
            </a:r>
          </a:p>
          <a:p>
            <a:pPr lvl="0" eaLnBrk="1" hangingPunct="1"/>
            <a:r>
              <a:rPr lang="en-GB" sz="2800" dirty="0"/>
              <a:t>Revised Statutory Duty of Care Code of Practice</a:t>
            </a:r>
          </a:p>
          <a:p>
            <a:pPr lvl="0" eaLnBrk="1" hangingPunct="1"/>
            <a:r>
              <a:rPr lang="en-GB" sz="2800" dirty="0"/>
              <a:t>Industry Committed - </a:t>
            </a:r>
            <a:r>
              <a:rPr lang="en-GB" sz="2800" b="1" dirty="0"/>
              <a:t>‘right Waste, right Place</a:t>
            </a:r>
            <a:r>
              <a:rPr lang="en-GB" sz="2800" dirty="0"/>
              <a:t>’ </a:t>
            </a:r>
            <a:r>
              <a:rPr lang="en-GB" sz="2800" dirty="0" smtClean="0"/>
              <a:t>campaign</a:t>
            </a:r>
            <a:r>
              <a:rPr lang="en-GB" dirty="0" smtClean="0"/>
              <a:t>, </a:t>
            </a:r>
            <a:r>
              <a:rPr lang="en-GB" sz="2800" dirty="0" smtClean="0"/>
              <a:t>endorsed by Govt and EA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11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270"/>
            <a:ext cx="8229600" cy="4776109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Obligations on ALL holders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b="1" dirty="0" smtClean="0">
                <a:cs typeface="Arial" panose="020B0604020202020204" pitchFamily="34" charset="0"/>
              </a:rPr>
              <a:t>Section </a:t>
            </a:r>
            <a:r>
              <a:rPr lang="en-GB" b="1" dirty="0">
                <a:cs typeface="Arial" panose="020B0604020202020204" pitchFamily="34" charset="0"/>
              </a:rPr>
              <a:t>34 (1) of EPA90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r>
              <a:rPr lang="en-GB" b="1" dirty="0">
                <a:cs typeface="Arial" panose="020B0604020202020204" pitchFamily="34" charset="0"/>
              </a:rPr>
              <a:t>prevent any contravention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by any other </a:t>
            </a:r>
            <a:r>
              <a:rPr lang="en-GB" b="1" dirty="0">
                <a:cs typeface="Arial" panose="020B0604020202020204" pitchFamily="34" charset="0"/>
              </a:rPr>
              <a:t>person of s33 	[</a:t>
            </a:r>
            <a:r>
              <a:rPr lang="en-GB" dirty="0">
                <a:cs typeface="Arial" panose="020B0604020202020204" pitchFamily="34" charset="0"/>
              </a:rPr>
              <a:t>Permits or Exemptions</a:t>
            </a:r>
            <a:r>
              <a:rPr lang="en-GB" b="1" dirty="0">
                <a:cs typeface="Arial" panose="020B0604020202020204" pitchFamily="34" charset="0"/>
              </a:rPr>
              <a:t>]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r>
              <a:rPr lang="en-GB" b="1" dirty="0">
                <a:cs typeface="Arial" panose="020B0604020202020204" pitchFamily="34" charset="0"/>
              </a:rPr>
              <a:t>to prevent any contravention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by any other </a:t>
            </a:r>
            <a:r>
              <a:rPr lang="en-GB" b="1" dirty="0">
                <a:cs typeface="Arial" panose="020B0604020202020204" pitchFamily="34" charset="0"/>
              </a:rPr>
              <a:t>person of regulation 12 of the Environmental Permitting Regulations 2010 or of a condition of a permit granted under those Regulations 	[</a:t>
            </a:r>
            <a:r>
              <a:rPr lang="en-GB" dirty="0">
                <a:cs typeface="Arial" panose="020B0604020202020204" pitchFamily="34" charset="0"/>
              </a:rPr>
              <a:t>Performance</a:t>
            </a:r>
            <a:r>
              <a:rPr lang="en-GB" b="1" dirty="0">
                <a:cs typeface="Arial" panose="020B0604020202020204" pitchFamily="34" charset="0"/>
              </a:rPr>
              <a:t>]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r>
              <a:rPr lang="en-GB" b="1" dirty="0">
                <a:cs typeface="Arial" panose="020B0604020202020204" pitchFamily="34" charset="0"/>
              </a:rPr>
              <a:t>prevent the escape of waste from his control or that of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any other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person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1974"/>
            <a:ext cx="4892722" cy="4857996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r>
              <a:rPr lang="en-GB" b="1" dirty="0" smtClean="0">
                <a:cs typeface="Arial" panose="020B0604020202020204" pitchFamily="34" charset="0"/>
              </a:rPr>
              <a:t>transfer </a:t>
            </a:r>
            <a:r>
              <a:rPr lang="en-GB" b="1" dirty="0">
                <a:cs typeface="Arial" panose="020B0604020202020204" pitchFamily="34" charset="0"/>
              </a:rPr>
              <a:t>only to an ‘Authorised person’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GB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https://www.gov.uk/guidance/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GB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access-the-public-register-for-environmental-information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GB" b="1" dirty="0" smtClean="0">
                <a:cs typeface="Arial" panose="020B0604020202020204" pitchFamily="34" charset="0"/>
              </a:rPr>
              <a:t>b</a:t>
            </a:r>
            <a:r>
              <a:rPr lang="en-GB" b="1" dirty="0">
                <a:cs typeface="Arial" panose="020B0604020202020204" pitchFamily="34" charset="0"/>
              </a:rPr>
              <a:t>)	to ensure [adequate] 	written description of 	the waste on transfer 	(Edoc, CWTN or Waste 	Information)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C00000"/>
                </a:solidFill>
              </a:rPr>
              <a:t>Not just these 2 obligations</a:t>
            </a:r>
            <a:r>
              <a:rPr lang="en-GB" sz="2800" b="1" dirty="0" smtClean="0">
                <a:solidFill>
                  <a:srgbClr val="C00000"/>
                </a:solidFill>
              </a:rPr>
              <a:t>!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833" y="1060995"/>
            <a:ext cx="5919787" cy="85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217283"/>
              </p:ext>
            </p:extLst>
          </p:nvPr>
        </p:nvGraphicFramePr>
        <p:xfrm>
          <a:off x="5349922" y="1672668"/>
          <a:ext cx="3679778" cy="507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Acrobat Document" r:id="rId4" imgW="7563600" imgH="10685880" progId="AcroExch.Document.DC">
                  <p:embed/>
                </p:oleObj>
              </mc:Choice>
              <mc:Fallback>
                <p:oleObj name="Acrobat Document" r:id="rId4" imgW="7563600" imgH="10685880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922" y="1672668"/>
                        <a:ext cx="3679778" cy="5075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5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3" y="1501861"/>
            <a:ext cx="8570794" cy="502176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b="1" dirty="0"/>
              <a:t>Campaign Products</a:t>
            </a:r>
            <a:r>
              <a:rPr lang="en-GB" altLang="en-US" dirty="0"/>
              <a:t> </a:t>
            </a:r>
          </a:p>
          <a:p>
            <a:pPr lvl="1" fontAlgn="base">
              <a:spcAft>
                <a:spcPct val="0"/>
              </a:spcAft>
              <a:buFont typeface="Arial" charset="0"/>
              <a:buChar char="•"/>
            </a:pPr>
            <a:r>
              <a:rPr lang="en-GB" altLang="en-US" sz="2600" b="1" dirty="0"/>
              <a:t>Dedicated website</a:t>
            </a:r>
            <a:r>
              <a:rPr lang="en-GB" altLang="en-US" sz="2600" dirty="0"/>
              <a:t>: Downloadable content, interactive, videos/animation, guidance, links to third parties  </a:t>
            </a:r>
            <a:r>
              <a:rPr lang="en-GB" altLang="en-US" sz="2600" i="1" dirty="0">
                <a:hlinkClick r:id="rId2"/>
              </a:rPr>
              <a:t>www.</a:t>
            </a:r>
            <a:r>
              <a:rPr lang="en-US" altLang="en-US" sz="2600" i="1" dirty="0" smtClean="0">
                <a:hlinkClick r:id="rId2"/>
              </a:rPr>
              <a:t>rightwasterightplace.com</a:t>
            </a:r>
            <a:r>
              <a:rPr lang="en-US" altLang="en-US" sz="2600" i="1" dirty="0" smtClean="0"/>
              <a:t>  </a:t>
            </a:r>
            <a:endParaRPr lang="en-GB" altLang="en-US" sz="2600" i="1" dirty="0"/>
          </a:p>
          <a:p>
            <a:pPr lvl="1" fontAlgn="base">
              <a:spcAft>
                <a:spcPct val="0"/>
              </a:spcAft>
              <a:buFont typeface="Arial" charset="0"/>
              <a:buChar char="•"/>
            </a:pPr>
            <a:r>
              <a:rPr lang="en-GB" altLang="en-US" sz="2600" b="1" dirty="0"/>
              <a:t>Best Practice Guidance</a:t>
            </a:r>
            <a:r>
              <a:rPr lang="en-GB" altLang="en-US" sz="2600" dirty="0"/>
              <a:t>: ‘Simple guides’, </a:t>
            </a:r>
            <a:r>
              <a:rPr lang="en-GB" altLang="en-US" sz="2600" dirty="0" smtClean="0"/>
              <a:t>case </a:t>
            </a:r>
            <a:r>
              <a:rPr lang="en-GB" altLang="en-US" sz="2600" dirty="0"/>
              <a:t>studies, waste ‘need to know’ cards, FAQs, leaflets, infographics and posters</a:t>
            </a:r>
            <a:r>
              <a:rPr lang="en-US" altLang="en-US" sz="2600" dirty="0"/>
              <a:t> : </a:t>
            </a:r>
            <a:r>
              <a:rPr lang="en-GB" altLang="en-US" sz="2600" dirty="0"/>
              <a:t>easy to read, downloadable.</a:t>
            </a:r>
          </a:p>
          <a:p>
            <a:pPr lvl="1" fontAlgn="base">
              <a:spcAft>
                <a:spcPct val="0"/>
              </a:spcAft>
              <a:buFont typeface="Arial" charset="0"/>
              <a:buChar char="•"/>
            </a:pPr>
            <a:r>
              <a:rPr lang="en-GB" altLang="en-US" sz="2600" b="1" dirty="0"/>
              <a:t>Events</a:t>
            </a:r>
            <a:r>
              <a:rPr lang="en-GB" altLang="en-US" sz="2600" dirty="0"/>
              <a:t>: workshops, experience exchanges, best practice</a:t>
            </a:r>
          </a:p>
          <a:p>
            <a:pPr lvl="1" fontAlgn="base">
              <a:spcAft>
                <a:spcPct val="0"/>
              </a:spcAft>
              <a:buFont typeface="Arial" charset="0"/>
              <a:buChar char="•"/>
            </a:pPr>
            <a:r>
              <a:rPr lang="en-GB" altLang="en-US" sz="2600" b="1" dirty="0"/>
              <a:t>Market research:</a:t>
            </a:r>
            <a:r>
              <a:rPr lang="en-GB" altLang="en-US" sz="2600" dirty="0"/>
              <a:t> Gauge awareness of Duty of Care.</a:t>
            </a:r>
            <a:endParaRPr lang="en-US" altLang="en-US" sz="2600" dirty="0"/>
          </a:p>
          <a:p>
            <a:pPr lvl="1" fontAlgn="base">
              <a:spcAft>
                <a:spcPct val="0"/>
              </a:spcAft>
              <a:buFont typeface="Arial" charset="0"/>
              <a:buChar char="•"/>
            </a:pPr>
            <a:r>
              <a:rPr lang="en-GB" altLang="en-US" sz="2600" b="1" dirty="0"/>
              <a:t>Press Office: </a:t>
            </a:r>
            <a:r>
              <a:rPr lang="en-GB" altLang="en-US" sz="2600" dirty="0"/>
              <a:t>drive interest in the campaign. </a:t>
            </a:r>
          </a:p>
          <a:p>
            <a:pPr lvl="1" fontAlgn="base">
              <a:spcAft>
                <a:spcPct val="0"/>
              </a:spcAft>
              <a:buFont typeface="Arial" charset="0"/>
              <a:buChar char="•"/>
            </a:pPr>
            <a:r>
              <a:rPr lang="en-GB" altLang="en-US" sz="2600" b="1" dirty="0"/>
              <a:t>Active Engagement</a:t>
            </a:r>
            <a:r>
              <a:rPr lang="en-US" altLang="en-US" sz="2600" b="1" dirty="0"/>
              <a:t>:</a:t>
            </a:r>
            <a:r>
              <a:rPr lang="en-US" altLang="en-US" sz="2600" dirty="0"/>
              <a:t> </a:t>
            </a:r>
            <a:r>
              <a:rPr lang="en-GB" altLang="en-US" sz="2600" dirty="0"/>
              <a:t>Ambassador Programme</a:t>
            </a:r>
            <a:r>
              <a:rPr lang="en-GB" altLang="en-US" sz="2600" dirty="0" smtClean="0"/>
              <a:t>.</a:t>
            </a:r>
            <a:endParaRPr lang="en-GB" altLang="en-US" sz="2200" dirty="0"/>
          </a:p>
        </p:txBody>
      </p:sp>
      <p:pic>
        <p:nvPicPr>
          <p:cNvPr id="3" name="Picture 3" descr="guide-downloa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6611" y="5642900"/>
            <a:ext cx="888773" cy="88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6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1996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663950"/>
            <a:ext cx="16430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193925"/>
            <a:ext cx="16748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9200" y="3557588"/>
            <a:ext cx="1254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9200" y="5038725"/>
            <a:ext cx="14160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9963" y="0"/>
            <a:ext cx="182403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2588" y="5992813"/>
            <a:ext cx="53736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0225" y="4035425"/>
            <a:ext cx="1865313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3" name="Picture 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0" y="1997075"/>
            <a:ext cx="5373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78000" y="1501775"/>
            <a:ext cx="4714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6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02063" y="2786063"/>
            <a:ext cx="1133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7" name="Picture 2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786063"/>
            <a:ext cx="10223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8" name="Picture 2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400" y="2738438"/>
            <a:ext cx="74295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9" name="Picture 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8438" y="1639888"/>
            <a:ext cx="13557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80" name="Picture 2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8438" y="3557588"/>
            <a:ext cx="53101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81" name="Picture 2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5650" y="3952875"/>
            <a:ext cx="15970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524</Words>
  <Application>Microsoft Office PowerPoint</Application>
  <PresentationFormat>On-screen Show (4:3)</PresentationFormat>
  <Paragraphs>116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Custom Design</vt:lpstr>
      <vt:lpstr>1_Office Theme</vt:lpstr>
      <vt:lpstr>2_Office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Ambassador Programme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owner</cp:lastModifiedBy>
  <cp:revision>86</cp:revision>
  <dcterms:created xsi:type="dcterms:W3CDTF">2016-02-23T10:15:59Z</dcterms:created>
  <dcterms:modified xsi:type="dcterms:W3CDTF">2017-02-09T22:03:35Z</dcterms:modified>
</cp:coreProperties>
</file>