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8" r:id="rId3"/>
    <p:sldId id="263" r:id="rId4"/>
    <p:sldId id="257" r:id="rId5"/>
    <p:sldId id="260" r:id="rId6"/>
    <p:sldId id="261" r:id="rId7"/>
    <p:sldId id="273" r:id="rId8"/>
    <p:sldId id="264" r:id="rId9"/>
    <p:sldId id="265" r:id="rId10"/>
    <p:sldId id="266" r:id="rId11"/>
    <p:sldId id="274" r:id="rId12"/>
    <p:sldId id="267" r:id="rId13"/>
    <p:sldId id="269" r:id="rId14"/>
    <p:sldId id="270" r:id="rId15"/>
    <p:sldId id="272" r:id="rId16"/>
    <p:sldId id="26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975" autoAdjust="0"/>
  </p:normalViewPr>
  <p:slideViewPr>
    <p:cSldViewPr>
      <p:cViewPr>
        <p:scale>
          <a:sx n="70" d="100"/>
          <a:sy n="70" d="100"/>
        </p:scale>
        <p:origin x="-31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Sheet1!$B$4</c:f>
              <c:strCache>
                <c:ptCount val="1"/>
                <c:pt idx="0">
                  <c:v>Diversion from landfill</c:v>
                </c:pt>
              </c:strCache>
            </c:strRef>
          </c:tx>
          <c:spPr>
            <a:solidFill>
              <a:srgbClr val="00B0F0"/>
            </a:solidFill>
          </c:spPr>
          <c:invertIfNegative val="0"/>
          <c:dPt>
            <c:idx val="9"/>
            <c:invertIfNegative val="0"/>
            <c:bubble3D val="0"/>
          </c:dPt>
          <c:dPt>
            <c:idx val="10"/>
            <c:invertIfNegative val="0"/>
            <c:bubble3D val="0"/>
            <c:spPr>
              <a:solidFill>
                <a:srgbClr val="FF0000"/>
              </a:solidFill>
            </c:spPr>
          </c:dPt>
          <c:cat>
            <c:strRef>
              <c:f>Sheet1!$D$1:$N$1</c:f>
              <c:strCache>
                <c:ptCount val="11"/>
                <c:pt idx="0">
                  <c:v>2007</c:v>
                </c:pt>
                <c:pt idx="1">
                  <c:v>2008</c:v>
                </c:pt>
                <c:pt idx="2">
                  <c:v>2009</c:v>
                </c:pt>
                <c:pt idx="3">
                  <c:v>2010</c:v>
                </c:pt>
                <c:pt idx="4">
                  <c:v>2011</c:v>
                </c:pt>
                <c:pt idx="5">
                  <c:v>2012</c:v>
                </c:pt>
                <c:pt idx="6">
                  <c:v>2013</c:v>
                </c:pt>
                <c:pt idx="7">
                  <c:v>2014</c:v>
                </c:pt>
                <c:pt idx="8">
                  <c:v>2015 With Haz</c:v>
                </c:pt>
                <c:pt idx="9">
                  <c:v>2015 Without Haz</c:v>
                </c:pt>
                <c:pt idx="10">
                  <c:v>2020 Ambition</c:v>
                </c:pt>
              </c:strCache>
            </c:strRef>
          </c:cat>
          <c:val>
            <c:numRef>
              <c:f>Sheet1!$D$4:$N$4</c:f>
              <c:numCache>
                <c:formatCode>0%</c:formatCode>
                <c:ptCount val="11"/>
                <c:pt idx="0">
                  <c:v>0.6</c:v>
                </c:pt>
                <c:pt idx="1">
                  <c:v>0.7</c:v>
                </c:pt>
                <c:pt idx="2">
                  <c:v>0.8</c:v>
                </c:pt>
                <c:pt idx="3">
                  <c:v>0.91</c:v>
                </c:pt>
                <c:pt idx="4">
                  <c:v>0.96</c:v>
                </c:pt>
                <c:pt idx="5">
                  <c:v>0.95</c:v>
                </c:pt>
                <c:pt idx="6">
                  <c:v>0.93</c:v>
                </c:pt>
                <c:pt idx="7">
                  <c:v>0.95860000000000001</c:v>
                </c:pt>
                <c:pt idx="8">
                  <c:v>0.95069999999999999</c:v>
                </c:pt>
                <c:pt idx="9">
                  <c:v>0.98</c:v>
                </c:pt>
                <c:pt idx="10">
                  <c:v>1</c:v>
                </c:pt>
              </c:numCache>
            </c:numRef>
          </c:val>
        </c:ser>
        <c:dLbls>
          <c:showLegendKey val="0"/>
          <c:showVal val="0"/>
          <c:showCatName val="0"/>
          <c:showSerName val="0"/>
          <c:showPercent val="0"/>
          <c:showBubbleSize val="0"/>
        </c:dLbls>
        <c:gapWidth val="150"/>
        <c:axId val="33248768"/>
        <c:axId val="33250304"/>
      </c:barChart>
      <c:catAx>
        <c:axId val="33248768"/>
        <c:scaling>
          <c:orientation val="minMax"/>
        </c:scaling>
        <c:delete val="0"/>
        <c:axPos val="b"/>
        <c:majorTickMark val="out"/>
        <c:minorTickMark val="none"/>
        <c:tickLblPos val="nextTo"/>
        <c:crossAx val="33250304"/>
        <c:crosses val="autoZero"/>
        <c:auto val="1"/>
        <c:lblAlgn val="ctr"/>
        <c:lblOffset val="100"/>
        <c:noMultiLvlLbl val="0"/>
      </c:catAx>
      <c:valAx>
        <c:axId val="33250304"/>
        <c:scaling>
          <c:orientation val="minMax"/>
          <c:max val="1"/>
        </c:scaling>
        <c:delete val="0"/>
        <c:axPos val="l"/>
        <c:majorGridlines/>
        <c:numFmt formatCode="0%" sourceLinked="1"/>
        <c:majorTickMark val="out"/>
        <c:minorTickMark val="none"/>
        <c:tickLblPos val="nextTo"/>
        <c:crossAx val="3324876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Sheet1!$B$5</c:f>
              <c:strCache>
                <c:ptCount val="1"/>
                <c:pt idx="0">
                  <c:v>Construction waste intensity</c:v>
                </c:pt>
              </c:strCache>
            </c:strRef>
          </c:tx>
          <c:spPr>
            <a:solidFill>
              <a:srgbClr val="00B0F0"/>
            </a:solidFill>
            <a:ln>
              <a:solidFill>
                <a:srgbClr val="00B0F0"/>
              </a:solidFill>
            </a:ln>
          </c:spPr>
          <c:invertIfNegative val="0"/>
          <c:dPt>
            <c:idx val="4"/>
            <c:invertIfNegative val="0"/>
            <c:bubble3D val="0"/>
          </c:dPt>
          <c:dPt>
            <c:idx val="5"/>
            <c:invertIfNegative val="0"/>
            <c:bubble3D val="0"/>
            <c:spPr>
              <a:solidFill>
                <a:srgbClr val="00B0F0"/>
              </a:solidFill>
              <a:ln>
                <a:noFill/>
              </a:ln>
            </c:spPr>
          </c:dPt>
          <c:dPt>
            <c:idx val="6"/>
            <c:invertIfNegative val="0"/>
            <c:bubble3D val="0"/>
            <c:spPr>
              <a:solidFill>
                <a:srgbClr val="FF0000"/>
              </a:solidFill>
              <a:ln>
                <a:solidFill>
                  <a:srgbClr val="FF0000"/>
                </a:solidFill>
              </a:ln>
            </c:spPr>
          </c:dPt>
          <c:cat>
            <c:strRef>
              <c:f>Sheet1!$G$2:$M$2</c:f>
              <c:strCache>
                <c:ptCount val="7"/>
                <c:pt idx="0">
                  <c:v>2010</c:v>
                </c:pt>
                <c:pt idx="1">
                  <c:v>2011</c:v>
                </c:pt>
                <c:pt idx="2">
                  <c:v>2012</c:v>
                </c:pt>
                <c:pt idx="3">
                  <c:v>2013</c:v>
                </c:pt>
                <c:pt idx="4">
                  <c:v>2014</c:v>
                </c:pt>
                <c:pt idx="5">
                  <c:v>2015 Without P'ships</c:v>
                </c:pt>
                <c:pt idx="6">
                  <c:v>2020 Target</c:v>
                </c:pt>
              </c:strCache>
            </c:strRef>
          </c:cat>
          <c:val>
            <c:numRef>
              <c:f>Sheet1!$G$5:$M$5</c:f>
              <c:numCache>
                <c:formatCode>General</c:formatCode>
                <c:ptCount val="7"/>
                <c:pt idx="0">
                  <c:v>10.5</c:v>
                </c:pt>
                <c:pt idx="1">
                  <c:v>9.8000000000000007</c:v>
                </c:pt>
                <c:pt idx="2">
                  <c:v>13.9</c:v>
                </c:pt>
                <c:pt idx="3">
                  <c:v>10.4</c:v>
                </c:pt>
                <c:pt idx="4">
                  <c:v>10.87</c:v>
                </c:pt>
                <c:pt idx="5">
                  <c:v>8.6199999999999992</c:v>
                </c:pt>
                <c:pt idx="6">
                  <c:v>5.5</c:v>
                </c:pt>
              </c:numCache>
            </c:numRef>
          </c:val>
        </c:ser>
        <c:dLbls>
          <c:showLegendKey val="0"/>
          <c:showVal val="0"/>
          <c:showCatName val="0"/>
          <c:showSerName val="0"/>
          <c:showPercent val="0"/>
          <c:showBubbleSize val="0"/>
        </c:dLbls>
        <c:gapWidth val="150"/>
        <c:axId val="33279360"/>
        <c:axId val="33285248"/>
      </c:barChart>
      <c:catAx>
        <c:axId val="33279360"/>
        <c:scaling>
          <c:orientation val="minMax"/>
        </c:scaling>
        <c:delete val="0"/>
        <c:axPos val="b"/>
        <c:numFmt formatCode="General" sourceLinked="1"/>
        <c:majorTickMark val="out"/>
        <c:minorTickMark val="none"/>
        <c:tickLblPos val="nextTo"/>
        <c:crossAx val="33285248"/>
        <c:crosses val="autoZero"/>
        <c:auto val="1"/>
        <c:lblAlgn val="ctr"/>
        <c:lblOffset val="100"/>
        <c:noMultiLvlLbl val="0"/>
      </c:catAx>
      <c:valAx>
        <c:axId val="33285248"/>
        <c:scaling>
          <c:orientation val="minMax"/>
        </c:scaling>
        <c:delete val="0"/>
        <c:axPos val="l"/>
        <c:majorGridlines/>
        <c:title>
          <c:tx>
            <c:rich>
              <a:bodyPr rot="-5400000" vert="horz"/>
              <a:lstStyle/>
              <a:p>
                <a:pPr>
                  <a:defRPr/>
                </a:pPr>
                <a:r>
                  <a:rPr lang="en-GB"/>
                  <a:t>m</a:t>
                </a:r>
                <a:r>
                  <a:rPr lang="en-GB" baseline="30000"/>
                  <a:t>3</a:t>
                </a:r>
                <a:r>
                  <a:rPr lang="en-GB"/>
                  <a:t>/£100K</a:t>
                </a:r>
              </a:p>
            </c:rich>
          </c:tx>
          <c:layout/>
          <c:overlay val="0"/>
        </c:title>
        <c:numFmt formatCode="General" sourceLinked="1"/>
        <c:majorTickMark val="out"/>
        <c:minorTickMark val="none"/>
        <c:tickLblPos val="nextTo"/>
        <c:crossAx val="33279360"/>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70BA54-B151-4505-A474-C3FDF5453D79}" type="datetimeFigureOut">
              <a:rPr lang="en-GB" smtClean="0"/>
              <a:t>13/02/2017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0833CD-7A3A-4804-9150-BD45F310688D}" type="slidenum">
              <a:rPr lang="en-GB" smtClean="0"/>
              <a:t>‹#›</a:t>
            </a:fld>
            <a:endParaRPr lang="en-GB"/>
          </a:p>
        </p:txBody>
      </p:sp>
    </p:spTree>
    <p:extLst>
      <p:ext uri="{BB962C8B-B14F-4D97-AF65-F5344CB8AC3E}">
        <p14:creationId xmlns:p14="http://schemas.microsoft.com/office/powerpoint/2010/main" val="302088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070">
              <a:lnSpc>
                <a:spcPct val="90000"/>
              </a:lnSpc>
              <a:defRPr/>
            </a:pPr>
            <a:r>
              <a:rPr lang="en-GB" dirty="0" smtClean="0"/>
              <a:t>So, a family </a:t>
            </a:r>
            <a:r>
              <a:rPr lang="en-GB" dirty="0"/>
              <a:t>owned business operating in the UK, our overseas division is the isle of </a:t>
            </a:r>
            <a:r>
              <a:rPr lang="en-GB" dirty="0" smtClean="0"/>
              <a:t>white</a:t>
            </a:r>
            <a:endParaRPr lang="en-GB" dirty="0"/>
          </a:p>
          <a:p>
            <a:pPr defTabSz="882070">
              <a:lnSpc>
                <a:spcPct val="90000"/>
              </a:lnSpc>
              <a:defRPr/>
            </a:pPr>
            <a:endParaRPr lang="en-GB" dirty="0"/>
          </a:p>
          <a:p>
            <a:pPr defTabSz="882070">
              <a:lnSpc>
                <a:spcPct val="90000"/>
              </a:lnSpc>
              <a:defRPr/>
            </a:pPr>
            <a:r>
              <a:rPr lang="en-GB" dirty="0"/>
              <a:t>We have around 3100 direct employees, </a:t>
            </a:r>
            <a:r>
              <a:rPr lang="en-GB" dirty="0" smtClean="0"/>
              <a:t>and at </a:t>
            </a:r>
            <a:r>
              <a:rPr lang="en-GB" dirty="0"/>
              <a:t>any one time have around 10,000 supply chain partners working on our projects, </a:t>
            </a:r>
          </a:p>
          <a:p>
            <a:pPr defTabSz="882070">
              <a:lnSpc>
                <a:spcPct val="90000"/>
              </a:lnSpc>
              <a:defRPr/>
            </a:pPr>
            <a:endParaRPr lang="en-GB" dirty="0"/>
          </a:p>
          <a:p>
            <a:pPr defTabSz="882070">
              <a:lnSpc>
                <a:spcPct val="90000"/>
              </a:lnSpc>
              <a:defRPr/>
            </a:pPr>
            <a:r>
              <a:rPr lang="en-GB" dirty="0"/>
              <a:t>Established over 160 </a:t>
            </a:r>
            <a:r>
              <a:rPr lang="en-GB" dirty="0" smtClean="0"/>
              <a:t>years</a:t>
            </a:r>
            <a:r>
              <a:rPr lang="en-GB" baseline="0" dirty="0" smtClean="0"/>
              <a:t> with a turnover of </a:t>
            </a:r>
            <a:r>
              <a:rPr lang="en-GB" dirty="0" smtClean="0"/>
              <a:t>£1bn</a:t>
            </a:r>
            <a:endParaRPr lang="en-GB" dirty="0"/>
          </a:p>
        </p:txBody>
      </p:sp>
      <p:sp>
        <p:nvSpPr>
          <p:cNvPr id="4" name="Slide Number Placeholder 3"/>
          <p:cNvSpPr>
            <a:spLocks noGrp="1"/>
          </p:cNvSpPr>
          <p:nvPr>
            <p:ph type="sldNum" sz="quarter" idx="10"/>
          </p:nvPr>
        </p:nvSpPr>
        <p:spPr/>
        <p:txBody>
          <a:bodyPr/>
          <a:lstStyle/>
          <a:p>
            <a:fld id="{B7824891-2B54-4DB5-876E-CF419DCAD72F}" type="slidenum">
              <a:rPr lang="en-GB" smtClean="0"/>
              <a:pPr/>
              <a:t>2</a:t>
            </a:fld>
            <a:endParaRPr lang="en-GB" dirty="0"/>
          </a:p>
        </p:txBody>
      </p:sp>
    </p:spTree>
    <p:extLst>
      <p:ext uri="{BB962C8B-B14F-4D97-AF65-F5344CB8AC3E}">
        <p14:creationId xmlns:p14="http://schemas.microsoft.com/office/powerpoint/2010/main" val="1309092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sz="1300" b="1" dirty="0">
              <a:latin typeface="Verdana" panose="020B0604030504040204" pitchFamily="34" charset="0"/>
              <a:ea typeface="Verdana" panose="020B0604030504040204" pitchFamily="34" charset="0"/>
              <a:cs typeface="Verdana" panose="020B0604030504040204" pitchFamily="34" charset="0"/>
            </a:endParaRPr>
          </a:p>
          <a:p>
            <a:r>
              <a:rPr lang="en-GB" sz="1300" b="1" dirty="0">
                <a:latin typeface="Verdana" panose="020B0604030504040204" pitchFamily="34" charset="0"/>
                <a:ea typeface="Verdana" panose="020B0604030504040204" pitchFamily="34" charset="0"/>
                <a:cs typeface="Verdana" panose="020B0604030504040204" pitchFamily="34" charset="0"/>
              </a:rPr>
              <a:t>EXERCISE Spot the missing details on the waste transfer/hazardous waste consignment notes and licences.</a:t>
            </a:r>
          </a:p>
        </p:txBody>
      </p:sp>
      <p:sp>
        <p:nvSpPr>
          <p:cNvPr id="4" name="Slide Number Placeholder 3"/>
          <p:cNvSpPr>
            <a:spLocks noGrp="1"/>
          </p:cNvSpPr>
          <p:nvPr>
            <p:ph type="sldNum" sz="quarter" idx="10"/>
          </p:nvPr>
        </p:nvSpPr>
        <p:spPr/>
        <p:txBody>
          <a:bodyPr/>
          <a:lstStyle/>
          <a:p>
            <a:pPr>
              <a:defRPr/>
            </a:pPr>
            <a:fld id="{8698DCB8-BF2E-487A-A22E-58283B1402E5}" type="slidenum">
              <a:rPr lang="en-GB" smtClean="0"/>
              <a:pPr>
                <a:defRPr/>
              </a:pPr>
              <a:t>13</a:t>
            </a:fld>
            <a:endParaRPr lang="en-GB"/>
          </a:p>
        </p:txBody>
      </p:sp>
    </p:spTree>
    <p:extLst>
      <p:ext uri="{BB962C8B-B14F-4D97-AF65-F5344CB8AC3E}">
        <p14:creationId xmlns:p14="http://schemas.microsoft.com/office/powerpoint/2010/main" val="2145794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sz="1300" b="1" dirty="0">
              <a:latin typeface="Verdana" panose="020B0604030504040204" pitchFamily="34" charset="0"/>
              <a:ea typeface="Verdana" panose="020B0604030504040204" pitchFamily="34" charset="0"/>
              <a:cs typeface="Verdana" panose="020B0604030504040204" pitchFamily="34" charset="0"/>
            </a:endParaRPr>
          </a:p>
          <a:p>
            <a:r>
              <a:rPr lang="en-GB" sz="1300" b="1" dirty="0">
                <a:latin typeface="Verdana" panose="020B0604030504040204" pitchFamily="34" charset="0"/>
                <a:ea typeface="Verdana" panose="020B0604030504040204" pitchFamily="34" charset="0"/>
                <a:cs typeface="Verdana" panose="020B0604030504040204" pitchFamily="34" charset="0"/>
              </a:rPr>
              <a:t>EXERCISE Spot the missing details on the waste transfer/hazardous waste consignment notes and licences.</a:t>
            </a:r>
          </a:p>
        </p:txBody>
      </p:sp>
      <p:sp>
        <p:nvSpPr>
          <p:cNvPr id="4" name="Slide Number Placeholder 3"/>
          <p:cNvSpPr>
            <a:spLocks noGrp="1"/>
          </p:cNvSpPr>
          <p:nvPr>
            <p:ph type="sldNum" sz="quarter" idx="10"/>
          </p:nvPr>
        </p:nvSpPr>
        <p:spPr/>
        <p:txBody>
          <a:bodyPr/>
          <a:lstStyle/>
          <a:p>
            <a:pPr>
              <a:defRPr/>
            </a:pPr>
            <a:fld id="{8698DCB8-BF2E-487A-A22E-58283B1402E5}" type="slidenum">
              <a:rPr lang="en-GB" smtClean="0"/>
              <a:pPr>
                <a:defRPr/>
              </a:pPr>
              <a:t>14</a:t>
            </a:fld>
            <a:endParaRPr lang="en-GB"/>
          </a:p>
        </p:txBody>
      </p:sp>
    </p:spTree>
    <p:extLst>
      <p:ext uri="{BB962C8B-B14F-4D97-AF65-F5344CB8AC3E}">
        <p14:creationId xmlns:p14="http://schemas.microsoft.com/office/powerpoint/2010/main" val="2145794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sz="1300" b="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8698DCB8-BF2E-487A-A22E-58283B1402E5}" type="slidenum">
              <a:rPr lang="en-GB" smtClean="0"/>
              <a:pPr>
                <a:defRPr/>
              </a:pPr>
              <a:t>15</a:t>
            </a:fld>
            <a:endParaRPr lang="en-GB"/>
          </a:p>
        </p:txBody>
      </p:sp>
    </p:spTree>
    <p:extLst>
      <p:ext uri="{BB962C8B-B14F-4D97-AF65-F5344CB8AC3E}">
        <p14:creationId xmlns:p14="http://schemas.microsoft.com/office/powerpoint/2010/main" val="2145794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070">
              <a:lnSpc>
                <a:spcPct val="90000"/>
              </a:lnSpc>
              <a:defRPr/>
            </a:pPr>
            <a:endParaRPr lang="en-GB" dirty="0"/>
          </a:p>
        </p:txBody>
      </p:sp>
      <p:sp>
        <p:nvSpPr>
          <p:cNvPr id="4" name="Slide Number Placeholder 3"/>
          <p:cNvSpPr>
            <a:spLocks noGrp="1"/>
          </p:cNvSpPr>
          <p:nvPr>
            <p:ph type="sldNum" sz="quarter" idx="10"/>
          </p:nvPr>
        </p:nvSpPr>
        <p:spPr/>
        <p:txBody>
          <a:bodyPr/>
          <a:lstStyle/>
          <a:p>
            <a:fld id="{B7824891-2B54-4DB5-876E-CF419DCAD72F}" type="slidenum">
              <a:rPr lang="en-GB" smtClean="0"/>
              <a:pPr/>
              <a:t>16</a:t>
            </a:fld>
            <a:endParaRPr lang="en-GB" dirty="0"/>
          </a:p>
        </p:txBody>
      </p:sp>
    </p:spTree>
    <p:extLst>
      <p:ext uri="{BB962C8B-B14F-4D97-AF65-F5344CB8AC3E}">
        <p14:creationId xmlns:p14="http://schemas.microsoft.com/office/powerpoint/2010/main" val="1309092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070">
              <a:lnSpc>
                <a:spcPct val="90000"/>
              </a:lnSpc>
              <a:defRPr/>
            </a:pPr>
            <a:r>
              <a:rPr lang="en-GB" dirty="0" smtClean="0"/>
              <a:t>So, a family </a:t>
            </a:r>
            <a:r>
              <a:rPr lang="en-GB" dirty="0"/>
              <a:t>owned business operating in the UK, our overseas division is the isle of </a:t>
            </a:r>
            <a:r>
              <a:rPr lang="en-GB" dirty="0" smtClean="0"/>
              <a:t>white</a:t>
            </a:r>
            <a:endParaRPr lang="en-GB" dirty="0"/>
          </a:p>
          <a:p>
            <a:pPr defTabSz="882070">
              <a:lnSpc>
                <a:spcPct val="90000"/>
              </a:lnSpc>
              <a:defRPr/>
            </a:pPr>
            <a:endParaRPr lang="en-GB" dirty="0"/>
          </a:p>
          <a:p>
            <a:pPr defTabSz="882070">
              <a:lnSpc>
                <a:spcPct val="90000"/>
              </a:lnSpc>
              <a:defRPr/>
            </a:pPr>
            <a:r>
              <a:rPr lang="en-GB" dirty="0"/>
              <a:t>We have around 3100 direct employees, </a:t>
            </a:r>
            <a:r>
              <a:rPr lang="en-GB" dirty="0" smtClean="0"/>
              <a:t>and at </a:t>
            </a:r>
            <a:r>
              <a:rPr lang="en-GB" dirty="0"/>
              <a:t>any one time have around 10,000 supply chain partners working on our projects, </a:t>
            </a:r>
          </a:p>
          <a:p>
            <a:pPr defTabSz="882070">
              <a:lnSpc>
                <a:spcPct val="90000"/>
              </a:lnSpc>
              <a:defRPr/>
            </a:pPr>
            <a:endParaRPr lang="en-GB" dirty="0"/>
          </a:p>
          <a:p>
            <a:pPr defTabSz="882070">
              <a:lnSpc>
                <a:spcPct val="90000"/>
              </a:lnSpc>
              <a:defRPr/>
            </a:pPr>
            <a:r>
              <a:rPr lang="en-GB" dirty="0"/>
              <a:t>Established over 160 </a:t>
            </a:r>
            <a:r>
              <a:rPr lang="en-GB" dirty="0" smtClean="0"/>
              <a:t>years</a:t>
            </a:r>
            <a:r>
              <a:rPr lang="en-GB" baseline="0" dirty="0" smtClean="0"/>
              <a:t> with a turnover of </a:t>
            </a:r>
            <a:r>
              <a:rPr lang="en-GB" dirty="0" smtClean="0"/>
              <a:t>£1bn</a:t>
            </a:r>
            <a:endParaRPr lang="en-GB" dirty="0"/>
          </a:p>
        </p:txBody>
      </p:sp>
      <p:sp>
        <p:nvSpPr>
          <p:cNvPr id="4" name="Slide Number Placeholder 3"/>
          <p:cNvSpPr>
            <a:spLocks noGrp="1"/>
          </p:cNvSpPr>
          <p:nvPr>
            <p:ph type="sldNum" sz="quarter" idx="10"/>
          </p:nvPr>
        </p:nvSpPr>
        <p:spPr/>
        <p:txBody>
          <a:bodyPr/>
          <a:lstStyle/>
          <a:p>
            <a:fld id="{B7824891-2B54-4DB5-876E-CF419DCAD72F}" type="slidenum">
              <a:rPr lang="en-GB" smtClean="0"/>
              <a:pPr/>
              <a:t>3</a:t>
            </a:fld>
            <a:endParaRPr lang="en-GB" dirty="0"/>
          </a:p>
        </p:txBody>
      </p:sp>
    </p:spTree>
    <p:extLst>
      <p:ext uri="{BB962C8B-B14F-4D97-AF65-F5344CB8AC3E}">
        <p14:creationId xmlns:p14="http://schemas.microsoft.com/office/powerpoint/2010/main" val="1309092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070">
              <a:lnSpc>
                <a:spcPct val="90000"/>
              </a:lnSpc>
              <a:defRPr/>
            </a:pPr>
            <a:r>
              <a:rPr lang="en-GB" dirty="0" smtClean="0"/>
              <a:t>We operate</a:t>
            </a:r>
            <a:r>
              <a:rPr lang="en-GB" baseline="0" dirty="0" smtClean="0"/>
              <a:t> on average 150 sites nationally within local companies. Each company has established waste contractor relationships with triennial audit for </a:t>
            </a:r>
            <a:r>
              <a:rPr lang="en-GB" baseline="0" dirty="0" err="1" smtClean="0"/>
              <a:t>DoC</a:t>
            </a:r>
            <a:r>
              <a:rPr lang="en-GB" baseline="0" dirty="0" smtClean="0"/>
              <a:t> assurance, offering internal assurance for all companies to use approved waste contractors. Waste service will be included within packages of work (free issue) or specified that the S/C will only use appointed waste contractor for that area, or be recharged proportionally for amount of waste produced on site (recharge by waste stream and per wheelie bin), to incentivise waste reduction.</a:t>
            </a:r>
            <a:endParaRPr lang="en-GB" dirty="0"/>
          </a:p>
        </p:txBody>
      </p:sp>
      <p:sp>
        <p:nvSpPr>
          <p:cNvPr id="4" name="Slide Number Placeholder 3"/>
          <p:cNvSpPr>
            <a:spLocks noGrp="1"/>
          </p:cNvSpPr>
          <p:nvPr>
            <p:ph type="sldNum" sz="quarter" idx="10"/>
          </p:nvPr>
        </p:nvSpPr>
        <p:spPr/>
        <p:txBody>
          <a:bodyPr/>
          <a:lstStyle/>
          <a:p>
            <a:fld id="{B7824891-2B54-4DB5-876E-CF419DCAD72F}" type="slidenum">
              <a:rPr lang="en-GB" smtClean="0"/>
              <a:pPr/>
              <a:t>5</a:t>
            </a:fld>
            <a:endParaRPr lang="en-GB" dirty="0"/>
          </a:p>
        </p:txBody>
      </p:sp>
    </p:spTree>
    <p:extLst>
      <p:ext uri="{BB962C8B-B14F-4D97-AF65-F5344CB8AC3E}">
        <p14:creationId xmlns:p14="http://schemas.microsoft.com/office/powerpoint/2010/main" val="1309092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070">
              <a:lnSpc>
                <a:spcPct val="90000"/>
              </a:lnSpc>
              <a:defRPr/>
            </a:pPr>
            <a:r>
              <a:rPr lang="en-GB" dirty="0" smtClean="0"/>
              <a:t>Stats came from </a:t>
            </a:r>
            <a:r>
              <a:rPr lang="en-GB" dirty="0" err="1" smtClean="0"/>
              <a:t>rwrp</a:t>
            </a:r>
            <a:r>
              <a:rPr lang="en-GB" dirty="0" smtClean="0"/>
              <a:t> campaign</a:t>
            </a:r>
            <a:endParaRPr lang="en-GB" dirty="0"/>
          </a:p>
        </p:txBody>
      </p:sp>
      <p:sp>
        <p:nvSpPr>
          <p:cNvPr id="4" name="Slide Number Placeholder 3"/>
          <p:cNvSpPr>
            <a:spLocks noGrp="1"/>
          </p:cNvSpPr>
          <p:nvPr>
            <p:ph type="sldNum" sz="quarter" idx="10"/>
          </p:nvPr>
        </p:nvSpPr>
        <p:spPr/>
        <p:txBody>
          <a:bodyPr/>
          <a:lstStyle/>
          <a:p>
            <a:fld id="{B7824891-2B54-4DB5-876E-CF419DCAD72F}" type="slidenum">
              <a:rPr lang="en-GB" smtClean="0"/>
              <a:pPr/>
              <a:t>6</a:t>
            </a:fld>
            <a:endParaRPr lang="en-GB" dirty="0"/>
          </a:p>
        </p:txBody>
      </p:sp>
    </p:spTree>
    <p:extLst>
      <p:ext uri="{BB962C8B-B14F-4D97-AF65-F5344CB8AC3E}">
        <p14:creationId xmlns:p14="http://schemas.microsoft.com/office/powerpoint/2010/main" val="1309092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sz="1300" dirty="0">
              <a:latin typeface="Verdana" panose="020B0604030504040204" pitchFamily="34" charset="0"/>
              <a:ea typeface="Verdana" panose="020B0604030504040204" pitchFamily="34" charset="0"/>
              <a:cs typeface="Verdana" panose="020B0604030504040204" pitchFamily="34" charset="0"/>
            </a:endParaRPr>
          </a:p>
          <a:p>
            <a:pPr rtl="0"/>
            <a:r>
              <a:rPr lang="en-GB" sz="1300" dirty="0">
                <a:latin typeface="Verdana" panose="020B0604030504040204" pitchFamily="34" charset="0"/>
                <a:ea typeface="Verdana" panose="020B0604030504040204" pitchFamily="34" charset="0"/>
                <a:cs typeface="Verdana" panose="020B0604030504040204" pitchFamily="34" charset="0"/>
              </a:rPr>
              <a:t>The European Waste Framework Directive defines waste as ….</a:t>
            </a:r>
          </a:p>
          <a:p>
            <a:pPr rtl="0"/>
            <a:endParaRPr lang="en-GB" sz="1300" dirty="0">
              <a:latin typeface="Verdana" panose="020B0604030504040204" pitchFamily="34" charset="0"/>
              <a:ea typeface="Verdana" panose="020B0604030504040204" pitchFamily="34" charset="0"/>
              <a:cs typeface="Verdana" panose="020B0604030504040204" pitchFamily="34" charset="0"/>
            </a:endParaRPr>
          </a:p>
          <a:p>
            <a:pPr rtl="0"/>
            <a:r>
              <a:rPr lang="en-GB" sz="1300" dirty="0">
                <a:latin typeface="Verdana" panose="020B0604030504040204" pitchFamily="34" charset="0"/>
                <a:ea typeface="Verdana" panose="020B0604030504040204" pitchFamily="34" charset="0"/>
                <a:cs typeface="Verdana" panose="020B0604030504040204" pitchFamily="34" charset="0"/>
              </a:rPr>
              <a:t>Waste  implies unwanted or unusable materials. The term is often subjective because waste to one person is not necessarily waste to another.</a:t>
            </a:r>
          </a:p>
          <a:p>
            <a:pPr rtl="0"/>
            <a:endParaRPr lang="en-GB" sz="1300" dirty="0">
              <a:latin typeface="Verdana" panose="020B0604030504040204" pitchFamily="34" charset="0"/>
              <a:ea typeface="Verdana" panose="020B0604030504040204" pitchFamily="34" charset="0"/>
              <a:cs typeface="Verdana" panose="020B0604030504040204" pitchFamily="34" charset="0"/>
            </a:endParaRPr>
          </a:p>
          <a:p>
            <a:pPr rtl="0"/>
            <a:r>
              <a:rPr lang="en-GB" sz="1300" dirty="0">
                <a:latin typeface="Verdana" panose="020B0604030504040204" pitchFamily="34" charset="0"/>
                <a:ea typeface="Verdana" panose="020B0604030504040204" pitchFamily="34" charset="0"/>
                <a:cs typeface="Verdana" panose="020B0604030504040204" pitchFamily="34" charset="0"/>
              </a:rPr>
              <a:t>The UK Contractors Group (UKCG) have produced a ‘what is waste guide’ which answers some FAQ around waste for e.g. (read question at bottom of slide)</a:t>
            </a:r>
          </a:p>
          <a:p>
            <a:endParaRPr lang="en-GB" sz="1300" dirty="0">
              <a:latin typeface="Verdana" panose="020B0604030504040204" pitchFamily="34" charset="0"/>
              <a:ea typeface="Verdana" panose="020B0604030504040204" pitchFamily="34" charset="0"/>
              <a:cs typeface="Verdana" panose="020B0604030504040204" pitchFamily="34" charset="0"/>
            </a:endParaRPr>
          </a:p>
          <a:p>
            <a:r>
              <a:rPr lang="en-GB" sz="1300" dirty="0">
                <a:latin typeface="Verdana" panose="020B0604030504040204" pitchFamily="34" charset="0"/>
                <a:ea typeface="Verdana" panose="020B0604030504040204" pitchFamily="34" charset="0"/>
                <a:cs typeface="Verdana" panose="020B0604030504040204" pitchFamily="34" charset="0"/>
              </a:rPr>
              <a:t>Answer - This is Demolition Waste as this is deemed to have been discarded, even if the crushed material is subsequently bought back as aggregate to the producing site. </a:t>
            </a:r>
          </a:p>
        </p:txBody>
      </p:sp>
      <p:sp>
        <p:nvSpPr>
          <p:cNvPr id="4" name="Slide Number Placeholder 3"/>
          <p:cNvSpPr>
            <a:spLocks noGrp="1"/>
          </p:cNvSpPr>
          <p:nvPr>
            <p:ph type="sldNum" sz="quarter" idx="10"/>
          </p:nvPr>
        </p:nvSpPr>
        <p:spPr/>
        <p:txBody>
          <a:bodyPr/>
          <a:lstStyle/>
          <a:p>
            <a:pPr>
              <a:defRPr/>
            </a:pPr>
            <a:fld id="{8698DCB8-BF2E-487A-A22E-58283B1402E5}" type="slidenum">
              <a:rPr lang="en-GB" smtClean="0"/>
              <a:pPr>
                <a:defRPr/>
              </a:pPr>
              <a:t>8</a:t>
            </a:fld>
            <a:endParaRPr lang="en-GB"/>
          </a:p>
        </p:txBody>
      </p:sp>
    </p:spTree>
    <p:extLst>
      <p:ext uri="{BB962C8B-B14F-4D97-AF65-F5344CB8AC3E}">
        <p14:creationId xmlns:p14="http://schemas.microsoft.com/office/powerpoint/2010/main" val="2145794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sz="1300" dirty="0">
              <a:latin typeface="Verdana" panose="020B0604030504040204" pitchFamily="34" charset="0"/>
              <a:ea typeface="Verdana" panose="020B0604030504040204" pitchFamily="34" charset="0"/>
              <a:cs typeface="Verdana" panose="020B0604030504040204" pitchFamily="34" charset="0"/>
            </a:endParaRPr>
          </a:p>
          <a:p>
            <a:endParaRPr lang="en-GB" sz="1300" dirty="0">
              <a:latin typeface="Verdana" panose="020B0604030504040204" pitchFamily="34" charset="0"/>
              <a:ea typeface="Verdana" panose="020B0604030504040204" pitchFamily="34" charset="0"/>
              <a:cs typeface="Verdana" panose="020B0604030504040204" pitchFamily="34" charset="0"/>
            </a:endParaRPr>
          </a:p>
          <a:p>
            <a:r>
              <a:rPr lang="en-GB" sz="1300" b="1" dirty="0">
                <a:latin typeface="Verdana" panose="020B0604030504040204" pitchFamily="34" charset="0"/>
                <a:ea typeface="Verdana" panose="020B0604030504040204" pitchFamily="34" charset="0"/>
                <a:cs typeface="Verdana" panose="020B0604030504040204" pitchFamily="34" charset="0"/>
              </a:rPr>
              <a:t>Inert waste </a:t>
            </a:r>
            <a:r>
              <a:rPr lang="en-GB" sz="1300" dirty="0">
                <a:latin typeface="Verdana" panose="020B0604030504040204" pitchFamily="34" charset="0"/>
                <a:ea typeface="Verdana" panose="020B0604030504040204" pitchFamily="34" charset="0"/>
                <a:cs typeface="Verdana" panose="020B0604030504040204" pitchFamily="34" charset="0"/>
              </a:rPr>
              <a:t>is waste that is not biologically or chemically reactive and will not decompose. Cheaper landfill tax £2.60 per tonne</a:t>
            </a:r>
          </a:p>
          <a:p>
            <a:endParaRPr lang="en-GB" sz="1300" dirty="0">
              <a:latin typeface="Verdana" panose="020B0604030504040204" pitchFamily="34" charset="0"/>
              <a:ea typeface="Verdana" panose="020B0604030504040204" pitchFamily="34" charset="0"/>
              <a:cs typeface="Verdana" panose="020B0604030504040204" pitchFamily="34" charset="0"/>
            </a:endParaRPr>
          </a:p>
          <a:p>
            <a:r>
              <a:rPr lang="en-GB" sz="1300" b="1" dirty="0">
                <a:latin typeface="Verdana" panose="020B0604030504040204" pitchFamily="34" charset="0"/>
                <a:ea typeface="Verdana" panose="020B0604030504040204" pitchFamily="34" charset="0"/>
                <a:cs typeface="Verdana" panose="020B0604030504040204" pitchFamily="34" charset="0"/>
              </a:rPr>
              <a:t>Non-Hazardous </a:t>
            </a:r>
            <a:r>
              <a:rPr lang="en-GB" sz="1300" dirty="0">
                <a:latin typeface="Verdana" panose="020B0604030504040204" pitchFamily="34" charset="0"/>
                <a:ea typeface="Verdana" panose="020B0604030504040204" pitchFamily="34" charset="0"/>
                <a:cs typeface="Verdana" panose="020B0604030504040204" pitchFamily="34" charset="0"/>
              </a:rPr>
              <a:t>is waste that is often commercial/industrial/domestic that does decompose but not have hazardous properties. Landfill tax has significantly risen each year and is now currently £82.60</a:t>
            </a:r>
          </a:p>
          <a:p>
            <a:endParaRPr lang="en-GB" sz="1300" dirty="0">
              <a:latin typeface="Verdana" panose="020B0604030504040204" pitchFamily="34" charset="0"/>
              <a:ea typeface="Verdana" panose="020B0604030504040204" pitchFamily="34" charset="0"/>
              <a:cs typeface="Verdana" panose="020B0604030504040204" pitchFamily="34" charset="0"/>
            </a:endParaRPr>
          </a:p>
          <a:p>
            <a:r>
              <a:rPr lang="en-GB" sz="1300" b="1" dirty="0">
                <a:latin typeface="Verdana" panose="020B0604030504040204" pitchFamily="34" charset="0"/>
                <a:ea typeface="Verdana" panose="020B0604030504040204" pitchFamily="34" charset="0"/>
                <a:cs typeface="Verdana" panose="020B0604030504040204" pitchFamily="34" charset="0"/>
              </a:rPr>
              <a:t>Hazardous waste  </a:t>
            </a:r>
            <a:r>
              <a:rPr lang="en-GB" sz="1300" dirty="0">
                <a:latin typeface="Verdana" panose="020B0604030504040204" pitchFamily="34" charset="0"/>
                <a:ea typeface="Verdana" panose="020B0604030504040204" pitchFamily="34" charset="0"/>
                <a:cs typeface="Verdana" panose="020B0604030504040204" pitchFamily="34" charset="0"/>
              </a:rPr>
              <a:t>is waste that is dangerous or potentially harmful to our health or the environment. Hazardous wastes can be liquids, solids, gases, or </a:t>
            </a:r>
            <a:r>
              <a:rPr lang="en-GB" sz="1300" dirty="0" err="1">
                <a:latin typeface="Verdana" panose="020B0604030504040204" pitchFamily="34" charset="0"/>
                <a:ea typeface="Verdana" panose="020B0604030504040204" pitchFamily="34" charset="0"/>
                <a:cs typeface="Verdana" panose="020B0604030504040204" pitchFamily="34" charset="0"/>
              </a:rPr>
              <a:t>sludges</a:t>
            </a:r>
            <a:r>
              <a:rPr lang="en-GB" sz="1300" dirty="0">
                <a:latin typeface="Verdana" panose="020B0604030504040204" pitchFamily="34" charset="0"/>
                <a:ea typeface="Verdana" panose="020B0604030504040204" pitchFamily="34" charset="0"/>
                <a:cs typeface="Verdana" panose="020B0604030504040204" pitchFamily="34" charset="0"/>
              </a:rPr>
              <a:t>. No mixing hazardous waste with non-hazardous as all will have to be treated as hazardous. The cost for hazardous waste disposal can be many hundreds of pounds/tonne higher. This isn't just due to the charge for the waste disposal itself but also  due to landfill tax of £80/tonne and the relatively small number of hazardous landfills left in the UK (hence transportation costs can become very significant). </a:t>
            </a:r>
          </a:p>
        </p:txBody>
      </p:sp>
      <p:sp>
        <p:nvSpPr>
          <p:cNvPr id="4" name="Slide Number Placeholder 3"/>
          <p:cNvSpPr>
            <a:spLocks noGrp="1"/>
          </p:cNvSpPr>
          <p:nvPr>
            <p:ph type="sldNum" sz="quarter" idx="10"/>
          </p:nvPr>
        </p:nvSpPr>
        <p:spPr/>
        <p:txBody>
          <a:bodyPr/>
          <a:lstStyle/>
          <a:p>
            <a:pPr>
              <a:defRPr/>
            </a:pPr>
            <a:fld id="{8698DCB8-BF2E-487A-A22E-58283B1402E5}" type="slidenum">
              <a:rPr lang="en-GB" smtClean="0"/>
              <a:pPr>
                <a:defRPr/>
              </a:pPr>
              <a:t>9</a:t>
            </a:fld>
            <a:endParaRPr lang="en-GB"/>
          </a:p>
        </p:txBody>
      </p:sp>
    </p:spTree>
    <p:extLst>
      <p:ext uri="{BB962C8B-B14F-4D97-AF65-F5344CB8AC3E}">
        <p14:creationId xmlns:p14="http://schemas.microsoft.com/office/powerpoint/2010/main" val="2145794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111F882-6204-4AF5-B7D1-A26590B89A39}" type="slidenum">
              <a:rPr lang="en-GB">
                <a:solidFill>
                  <a:srgbClr val="000000"/>
                </a:solidFill>
              </a:rPr>
              <a:pPr/>
              <a:t>10</a:t>
            </a:fld>
            <a:endParaRPr lang="en-GB">
              <a:solidFill>
                <a:srgbClr val="000000"/>
              </a:solidFill>
            </a:endParaRPr>
          </a:p>
        </p:txBody>
      </p:sp>
      <p:sp>
        <p:nvSpPr>
          <p:cNvPr id="240642" name="Slide Image Placeholder 1"/>
          <p:cNvSpPr>
            <a:spLocks noGrp="1" noRot="1" noChangeAspect="1" noTextEdit="1"/>
          </p:cNvSpPr>
          <p:nvPr>
            <p:ph type="sldImg"/>
          </p:nvPr>
        </p:nvSpPr>
        <p:spPr>
          <a:xfrm>
            <a:off x="1143000" y="685800"/>
            <a:ext cx="4572000" cy="3429000"/>
          </a:xfrm>
          <a:prstGeom prst="rect">
            <a:avLst/>
          </a:prstGeom>
          <a:ln/>
          <a:extLst>
            <a:ext uri="{909E8E84-426E-40DD-AFC4-6F175D3DCCD1}">
              <a14:hiddenFill xmlns:a14="http://schemas.microsoft.com/office/drawing/2010/main">
                <a:noFill/>
              </a14:hiddenFill>
            </a:ext>
          </a:extLst>
        </p:spPr>
      </p:sp>
      <p:sp>
        <p:nvSpPr>
          <p:cNvPr id="240643" name="Notes Placeholder 2"/>
          <p:cNvSpPr>
            <a:spLocks noGrp="1"/>
          </p:cNvSpPr>
          <p:nvPr>
            <p:ph type="body" idx="1"/>
          </p:nvPr>
        </p:nvSpPr>
        <p:spPr/>
        <p:txBody>
          <a:bodyPr/>
          <a:lstStyle/>
          <a:p>
            <a:pPr defTabSz="454679"/>
            <a:endParaRPr lang="en-US" sz="1300" b="1" i="1" dirty="0">
              <a:latin typeface="Verdana" panose="020B0604030504040204" pitchFamily="34" charset="0"/>
              <a:ea typeface="Verdana" panose="020B0604030504040204" pitchFamily="34" charset="0"/>
              <a:cs typeface="Verdana" panose="020B0604030504040204" pitchFamily="34" charset="0"/>
            </a:endParaRPr>
          </a:p>
          <a:p>
            <a:pPr defTabSz="454679"/>
            <a:r>
              <a:rPr lang="en-US" sz="1300" b="1" i="1" dirty="0">
                <a:latin typeface="Verdana" panose="020B0604030504040204" pitchFamily="34" charset="0"/>
                <a:ea typeface="Verdana" panose="020B0604030504040204" pitchFamily="34" charset="0"/>
                <a:cs typeface="Verdana" panose="020B0604030504040204" pitchFamily="34" charset="0"/>
              </a:rPr>
              <a:t>Eliminate and Reduce </a:t>
            </a:r>
            <a:r>
              <a:rPr lang="en-US" sz="1300" dirty="0">
                <a:latin typeface="Verdana" panose="020B0604030504040204" pitchFamily="34" charset="0"/>
                <a:ea typeface="Verdana" panose="020B0604030504040204" pitchFamily="34" charset="0"/>
                <a:cs typeface="Verdana" panose="020B0604030504040204" pitchFamily="34" charset="0"/>
              </a:rPr>
              <a:t>– measures taken before a material or product has to become a waste e.g.  Only buy quantities you need, designing so the building +/or materials last longer.</a:t>
            </a:r>
          </a:p>
          <a:p>
            <a:pPr defTabSz="454679"/>
            <a:endParaRPr lang="en-US" sz="1300" dirty="0">
              <a:latin typeface="Verdana" panose="020B0604030504040204" pitchFamily="34" charset="0"/>
              <a:ea typeface="Verdana" panose="020B0604030504040204" pitchFamily="34" charset="0"/>
              <a:cs typeface="Verdana" panose="020B0604030504040204" pitchFamily="34" charset="0"/>
            </a:endParaRPr>
          </a:p>
          <a:p>
            <a:pPr defTabSz="454679"/>
            <a:r>
              <a:rPr lang="en-US" sz="1300" b="1" i="1" dirty="0">
                <a:latin typeface="Verdana" panose="020B0604030504040204" pitchFamily="34" charset="0"/>
                <a:ea typeface="Verdana" panose="020B0604030504040204" pitchFamily="34" charset="0"/>
                <a:cs typeface="Verdana" panose="020B0604030504040204" pitchFamily="34" charset="0"/>
              </a:rPr>
              <a:t>Re-use</a:t>
            </a:r>
            <a:r>
              <a:rPr lang="en-US" sz="1300" dirty="0">
                <a:latin typeface="Verdana" panose="020B0604030504040204" pitchFamily="34" charset="0"/>
                <a:ea typeface="Verdana" panose="020B0604030504040204" pitchFamily="34" charset="0"/>
                <a:cs typeface="Verdana" panose="020B0604030504040204" pitchFamily="34" charset="0"/>
              </a:rPr>
              <a:t> – Materials to be re-used within its natural state without any treatment +/or processing. </a:t>
            </a:r>
          </a:p>
          <a:p>
            <a:pPr defTabSz="454679"/>
            <a:endParaRPr lang="en-US" sz="1300" dirty="0">
              <a:latin typeface="Verdana" panose="020B0604030504040204" pitchFamily="34" charset="0"/>
              <a:ea typeface="Verdana" panose="020B0604030504040204" pitchFamily="34" charset="0"/>
              <a:cs typeface="Verdana" panose="020B0604030504040204" pitchFamily="34" charset="0"/>
            </a:endParaRPr>
          </a:p>
          <a:p>
            <a:pPr defTabSz="454679"/>
            <a:r>
              <a:rPr lang="en-US" sz="1300" b="1" i="1" dirty="0">
                <a:latin typeface="Verdana" panose="020B0604030504040204" pitchFamily="34" charset="0"/>
                <a:ea typeface="Verdana" panose="020B0604030504040204" pitchFamily="34" charset="0"/>
                <a:cs typeface="Verdana" panose="020B0604030504040204" pitchFamily="34" charset="0"/>
              </a:rPr>
              <a:t>Recycle – </a:t>
            </a:r>
            <a:r>
              <a:rPr lang="en-US" sz="1300" dirty="0">
                <a:latin typeface="Verdana" panose="020B0604030504040204" pitchFamily="34" charset="0"/>
                <a:ea typeface="Verdana" panose="020B0604030504040204" pitchFamily="34" charset="0"/>
                <a:cs typeface="Verdana" panose="020B0604030504040204" pitchFamily="34" charset="0"/>
              </a:rPr>
              <a:t>Recovery operation by which waste materials are reprocessed into products or materials e.g. crushing demolition materials to produce aggregate.</a:t>
            </a:r>
          </a:p>
          <a:p>
            <a:pPr defTabSz="454679"/>
            <a:endParaRPr lang="en-US" sz="1300" dirty="0">
              <a:latin typeface="Verdana" panose="020B0604030504040204" pitchFamily="34" charset="0"/>
              <a:ea typeface="Verdana" panose="020B0604030504040204" pitchFamily="34" charset="0"/>
              <a:cs typeface="Verdana" panose="020B0604030504040204" pitchFamily="34" charset="0"/>
            </a:endParaRPr>
          </a:p>
          <a:p>
            <a:pPr defTabSz="454679"/>
            <a:r>
              <a:rPr lang="en-US" sz="1300" dirty="0">
                <a:latin typeface="Verdana" panose="020B0604030504040204" pitchFamily="34" charset="0"/>
                <a:ea typeface="Verdana" panose="020B0604030504040204" pitchFamily="34" charset="0"/>
                <a:cs typeface="Verdana" panose="020B0604030504040204" pitchFamily="34" charset="0"/>
              </a:rPr>
              <a:t>Before disposal you can also recover which means essentially burning waste to produce energy such as fuels, heat and power.</a:t>
            </a:r>
          </a:p>
          <a:p>
            <a:pPr defTabSz="454679"/>
            <a:endParaRPr lang="en-US" sz="1300" b="1" i="1" dirty="0">
              <a:latin typeface="Verdana" panose="020B0604030504040204" pitchFamily="34" charset="0"/>
              <a:ea typeface="Verdana" panose="020B0604030504040204" pitchFamily="34" charset="0"/>
              <a:cs typeface="Verdana" panose="020B0604030504040204" pitchFamily="34" charset="0"/>
            </a:endParaRPr>
          </a:p>
          <a:p>
            <a:pPr defTabSz="454679"/>
            <a:r>
              <a:rPr lang="en-US" sz="1300" b="1" i="1" dirty="0">
                <a:latin typeface="Verdana" panose="020B0604030504040204" pitchFamily="34" charset="0"/>
                <a:ea typeface="Verdana" panose="020B0604030504040204" pitchFamily="34" charset="0"/>
                <a:cs typeface="Verdana" panose="020B0604030504040204" pitchFamily="34" charset="0"/>
              </a:rPr>
              <a:t>Disposal – </a:t>
            </a:r>
            <a:r>
              <a:rPr lang="en-US" sz="1300" dirty="0">
                <a:latin typeface="Verdana" panose="020B0604030504040204" pitchFamily="34" charset="0"/>
                <a:ea typeface="Verdana" panose="020B0604030504040204" pitchFamily="34" charset="0"/>
                <a:cs typeface="Verdana" panose="020B0604030504040204" pitchFamily="34" charset="0"/>
              </a:rPr>
              <a:t>This is the last resort and requires waste being sent to landfill which is costly and has an impact on the environment.</a:t>
            </a:r>
          </a:p>
        </p:txBody>
      </p:sp>
      <p:sp>
        <p:nvSpPr>
          <p:cNvPr id="240644" name="Slide Number Placeholder 3"/>
          <p:cNvSpPr txBox="1">
            <a:spLocks noGrp="1"/>
          </p:cNvSpPr>
          <p:nvPr/>
        </p:nvSpPr>
        <p:spPr bwMode="auto">
          <a:xfrm>
            <a:off x="3884916" y="8685629"/>
            <a:ext cx="2971480" cy="4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36" tIns="45468" rIns="90936" bIns="45468" anchor="b"/>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a:fld id="{9E3FF34D-7B1E-4602-953D-76AC57CD1F63}" type="slidenum">
              <a:rPr lang="en-US" sz="1200">
                <a:solidFill>
                  <a:srgbClr val="000000"/>
                </a:solidFill>
                <a:latin typeface="Calibri" pitchFamily="34" charset="0"/>
              </a:rPr>
              <a:pPr algn="r"/>
              <a:t>10</a:t>
            </a:fld>
            <a:endParaRPr lang="en-US" sz="1200">
              <a:solidFill>
                <a:srgbClr val="000000"/>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300" b="1" dirty="0" smtClean="0">
              <a:latin typeface="Verdana" pitchFamily="34" charset="0"/>
              <a:ea typeface="ＭＳ Ｐゴシック" pitchFamily="34" charset="-128"/>
            </a:endParaRPr>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3528AA9E-D4ED-4BC0-AEAF-1F6D57564DE3}" type="slidenum">
              <a:rPr lang="en-GB" altLang="en-US" smtClean="0">
                <a:cs typeface="Arial" pitchFamily="34" charset="0"/>
              </a:rPr>
              <a:pPr eaLnBrk="1" hangingPunct="1">
                <a:spcBef>
                  <a:spcPct val="0"/>
                </a:spcBef>
              </a:pPr>
              <a:t>11</a:t>
            </a:fld>
            <a:endParaRPr lang="en-GB" altLang="en-US" smtClean="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sz="13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8698DCB8-BF2E-487A-A22E-58283B1402E5}" type="slidenum">
              <a:rPr lang="en-GB" smtClean="0"/>
              <a:pPr>
                <a:defRPr/>
              </a:pPr>
              <a:t>12</a:t>
            </a:fld>
            <a:endParaRPr lang="en-GB"/>
          </a:p>
        </p:txBody>
      </p:sp>
    </p:spTree>
    <p:extLst>
      <p:ext uri="{BB962C8B-B14F-4D97-AF65-F5344CB8AC3E}">
        <p14:creationId xmlns:p14="http://schemas.microsoft.com/office/powerpoint/2010/main" val="214579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2903853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4780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62144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354581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183494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37160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44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668508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10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39501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3025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67544" y="1628800"/>
            <a:ext cx="8291264" cy="46371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7" name="Picture 6"/>
          <p:cNvPicPr>
            <a:picLocks noChangeAspect="1"/>
          </p:cNvPicPr>
          <p:nvPr/>
        </p:nvPicPr>
        <p:blipFill>
          <a:blip r:embed="rId13" cstate="print">
            <a:extLst>
              <a:ext uri="{BEBA8EAE-BF5A-486C-A8C5-ECC9F3942E4B}">
                <a14:imgProps xmlns:a14="http://schemas.microsoft.com/office/drawing/2010/main">
                  <a14:imgLayer r:embed="rId14">
                    <a14:imgEffect>
                      <a14:brightnessContrast contrast="76000"/>
                    </a14:imgEffect>
                  </a14:imgLayer>
                </a14:imgProps>
              </a:ext>
              <a:ext uri="{28A0092B-C50C-407E-A947-70E740481C1C}">
                <a14:useLocalDpi xmlns:a14="http://schemas.microsoft.com/office/drawing/2010/main" val="0"/>
              </a:ext>
            </a:extLst>
          </a:blip>
          <a:stretch>
            <a:fillRect/>
          </a:stretch>
        </p:blipFill>
        <p:spPr>
          <a:xfrm>
            <a:off x="7236296" y="5334501"/>
            <a:ext cx="1800200" cy="1255318"/>
          </a:xfrm>
          <a:prstGeom prst="rect">
            <a:avLst/>
          </a:prstGeom>
        </p:spPr>
      </p:pic>
    </p:spTree>
    <p:extLst>
      <p:ext uri="{BB962C8B-B14F-4D97-AF65-F5344CB8AC3E}">
        <p14:creationId xmlns:p14="http://schemas.microsoft.com/office/powerpoint/2010/main" val="424271325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FFFF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8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5.gif"/><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gif"/><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microsoft.com/office/2007/relationships/hdphoto" Target="../media/hdphoto2.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908720"/>
            <a:ext cx="8060432" cy="2550145"/>
          </a:xfrm>
        </p:spPr>
        <p:txBody>
          <a:bodyPr>
            <a:normAutofit fontScale="90000"/>
          </a:bodyPr>
          <a:lstStyle/>
          <a:p>
            <a:r>
              <a:rPr lang="en-GB" dirty="0" smtClean="0"/>
              <a:t>A Managing Contractor’s Perspective</a:t>
            </a:r>
            <a:br>
              <a:rPr lang="en-GB" dirty="0" smtClean="0"/>
            </a:br>
            <a:r>
              <a:rPr lang="en-GB" dirty="0" smtClean="0"/>
              <a:t/>
            </a:r>
            <a:br>
              <a:rPr lang="en-GB" dirty="0" smtClean="0"/>
            </a:br>
            <a:r>
              <a:rPr lang="en-GB" dirty="0" smtClean="0"/>
              <a:t> </a:t>
            </a:r>
            <a:endParaRPr lang="en-GB" dirty="0"/>
          </a:p>
        </p:txBody>
      </p:sp>
      <p:sp>
        <p:nvSpPr>
          <p:cNvPr id="3" name="Subtitle 2"/>
          <p:cNvSpPr>
            <a:spLocks noGrp="1"/>
          </p:cNvSpPr>
          <p:nvPr>
            <p:ph type="subTitle" idx="1"/>
          </p:nvPr>
        </p:nvSpPr>
        <p:spPr>
          <a:xfrm>
            <a:off x="668004" y="4365104"/>
            <a:ext cx="6400800" cy="1752600"/>
          </a:xfrm>
        </p:spPr>
        <p:txBody>
          <a:bodyPr>
            <a:normAutofit fontScale="92500"/>
          </a:bodyPr>
          <a:lstStyle/>
          <a:p>
            <a:r>
              <a:rPr lang="en-GB" dirty="0" smtClean="0">
                <a:solidFill>
                  <a:srgbClr val="FFFF00"/>
                </a:solidFill>
              </a:rPr>
              <a:t>Alison Brough</a:t>
            </a:r>
          </a:p>
          <a:p>
            <a:r>
              <a:rPr lang="en-GB" dirty="0" smtClean="0">
                <a:solidFill>
                  <a:srgbClr val="FFFF00"/>
                </a:solidFill>
              </a:rPr>
              <a:t>Senior Environmental Manager</a:t>
            </a:r>
          </a:p>
          <a:p>
            <a:r>
              <a:rPr lang="en-GB" dirty="0" smtClean="0">
                <a:solidFill>
                  <a:srgbClr val="FFFF00"/>
                </a:solidFill>
              </a:rPr>
              <a:t>Willmott Dixon </a:t>
            </a:r>
            <a:endParaRPr lang="en-GB" dirty="0">
              <a:solidFill>
                <a:srgbClr val="FFFF00"/>
              </a:solidFill>
            </a:endParaRPr>
          </a:p>
        </p:txBody>
      </p:sp>
      <p:pic>
        <p:nvPicPr>
          <p:cNvPr id="5" name="Picture 4"/>
          <p:cNvPicPr>
            <a:picLocks noChangeAspect="1" noChangeArrowheads="1"/>
          </p:cNvPicPr>
          <p:nvPr/>
        </p:nvPicPr>
        <p:blipFill>
          <a:blip r:embed="rId2"/>
          <a:srcRect/>
          <a:stretch>
            <a:fillRect/>
          </a:stretch>
        </p:blipFill>
        <p:spPr bwMode="auto">
          <a:xfrm>
            <a:off x="683568" y="2420888"/>
            <a:ext cx="1973098" cy="1656184"/>
          </a:xfrm>
          <a:prstGeom prst="rect">
            <a:avLst/>
          </a:prstGeom>
          <a:noFill/>
          <a:ln w="9525">
            <a:noFill/>
            <a:miter lim="800000"/>
            <a:headEnd/>
            <a:tailEnd/>
          </a:ln>
          <a:effectLst/>
        </p:spPr>
      </p:pic>
    </p:spTree>
    <p:extLst>
      <p:ext uri="{BB962C8B-B14F-4D97-AF65-F5344CB8AC3E}">
        <p14:creationId xmlns:p14="http://schemas.microsoft.com/office/powerpoint/2010/main" val="2493500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9632" y="2458006"/>
            <a:ext cx="3031972" cy="2555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12" y="3536687"/>
            <a:ext cx="6423639" cy="3317704"/>
          </a:xfrm>
          <a:prstGeom prst="rect">
            <a:avLst/>
          </a:prstGeom>
        </p:spPr>
      </p:pic>
      <p:sp>
        <p:nvSpPr>
          <p:cNvPr id="4" name="Text Placeholder 1"/>
          <p:cNvSpPr txBox="1">
            <a:spLocks/>
          </p:cNvSpPr>
          <p:nvPr/>
        </p:nvSpPr>
        <p:spPr bwMode="auto">
          <a:xfrm>
            <a:off x="576000" y="468000"/>
            <a:ext cx="6523038" cy="541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marL="342900" indent="-342900" algn="l" rtl="0" eaLnBrk="0" fontAlgn="base" hangingPunct="0">
              <a:spcBef>
                <a:spcPct val="20000"/>
              </a:spcBef>
              <a:spcAft>
                <a:spcPct val="0"/>
              </a:spcAft>
              <a:buFont typeface="Verdana" pitchFamily="34" charset="0"/>
              <a:buChar char="»"/>
              <a:defRPr b="1">
                <a:solidFill>
                  <a:srgbClr val="970E2E"/>
                </a:solidFill>
                <a:latin typeface="+mn-lt"/>
                <a:ea typeface="+mn-ea"/>
                <a:cs typeface="+mn-cs"/>
              </a:defRPr>
            </a:lvl1pPr>
            <a:lvl2pPr marL="742950" indent="-285750" algn="l" rtl="0" eaLnBrk="0" fontAlgn="base" hangingPunct="0">
              <a:spcBef>
                <a:spcPct val="20000"/>
              </a:spcBef>
              <a:spcAft>
                <a:spcPct val="0"/>
              </a:spcAft>
              <a:buSzPct val="50000"/>
              <a:buFont typeface="Lucida Grande" pitchFamily="-60" charset="0"/>
              <a:buChar char="▼"/>
              <a:defRPr>
                <a:solidFill>
                  <a:srgbClr val="827561"/>
                </a:solidFill>
                <a:latin typeface="+mn-lt"/>
                <a:ea typeface="+mn-ea"/>
              </a:defRPr>
            </a:lvl2pPr>
            <a:lvl3pPr marL="1143000" indent="-228600" algn="l" rtl="0" eaLnBrk="0" fontAlgn="base" hangingPunct="0">
              <a:spcBef>
                <a:spcPct val="20000"/>
              </a:spcBef>
              <a:spcAft>
                <a:spcPct val="0"/>
              </a:spcAft>
              <a:buChar char="•"/>
              <a:defRPr sz="1400">
                <a:solidFill>
                  <a:schemeClr val="tx1"/>
                </a:solidFill>
                <a:latin typeface="+mn-lt"/>
                <a:ea typeface="+mn-ea"/>
              </a:defRPr>
            </a:lvl3pPr>
            <a:lvl4pPr marL="1600200" indent="-228600" algn="l" rtl="0" eaLnBrk="0" fontAlgn="base" hangingPunct="0">
              <a:spcBef>
                <a:spcPct val="20000"/>
              </a:spcBef>
              <a:spcAft>
                <a:spcPct val="0"/>
              </a:spcAft>
              <a:buChar char="–"/>
              <a:defRPr sz="12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0" indent="0">
              <a:buFont typeface="Verdana" pitchFamily="34" charset="0"/>
              <a:buNone/>
            </a:pPr>
            <a:r>
              <a:rPr lang="en-GB" altLang="en-US" sz="3200" b="0" kern="0" dirty="0" smtClean="0">
                <a:solidFill>
                  <a:schemeClr val="tx1"/>
                </a:solidFill>
              </a:rPr>
              <a:t>Waste Hierarchy</a:t>
            </a:r>
          </a:p>
        </p:txBody>
      </p:sp>
      <p:sp>
        <p:nvSpPr>
          <p:cNvPr id="6" name="TextBox 5"/>
          <p:cNvSpPr txBox="1"/>
          <p:nvPr/>
        </p:nvSpPr>
        <p:spPr>
          <a:xfrm>
            <a:off x="292678" y="1196752"/>
            <a:ext cx="8187000" cy="1200329"/>
          </a:xfrm>
          <a:prstGeom prst="rect">
            <a:avLst/>
          </a:prstGeom>
          <a:noFill/>
        </p:spPr>
        <p:txBody>
          <a:bodyPr wrap="square" rtlCol="0">
            <a:spAutoFit/>
          </a:bodyPr>
          <a:lstStyle/>
          <a:p>
            <a:pPr marL="285750" indent="-285750" algn="just">
              <a:buFont typeface="Courier New" panose="02070309020205020404" pitchFamily="49" charset="0"/>
              <a:buChar char="o"/>
            </a:pPr>
            <a:r>
              <a:rPr lang="en-GB" dirty="0">
                <a:solidFill>
                  <a:srgbClr val="FFFF00"/>
                </a:solidFill>
                <a:latin typeface="Verdana"/>
              </a:rPr>
              <a:t>Every day UK </a:t>
            </a:r>
            <a:r>
              <a:rPr lang="en-GB" dirty="0" err="1" smtClean="0">
                <a:solidFill>
                  <a:srgbClr val="FFFF00"/>
                </a:solidFill>
                <a:latin typeface="Verdana"/>
              </a:rPr>
              <a:t>plc</a:t>
            </a:r>
            <a:r>
              <a:rPr lang="en-GB" dirty="0" smtClean="0">
                <a:solidFill>
                  <a:srgbClr val="FFFF00"/>
                </a:solidFill>
                <a:latin typeface="Verdana"/>
              </a:rPr>
              <a:t> </a:t>
            </a:r>
            <a:r>
              <a:rPr lang="en-GB" dirty="0" smtClean="0">
                <a:latin typeface="Verdana"/>
              </a:rPr>
              <a:t>throws </a:t>
            </a:r>
            <a:r>
              <a:rPr lang="en-GB" dirty="0">
                <a:latin typeface="Verdana"/>
              </a:rPr>
              <a:t>away profit </a:t>
            </a:r>
            <a:r>
              <a:rPr lang="en-GB" dirty="0" smtClean="0">
                <a:solidFill>
                  <a:srgbClr val="FFFF00"/>
                </a:solidFill>
                <a:latin typeface="Verdana"/>
              </a:rPr>
              <a:t>with </a:t>
            </a:r>
            <a:r>
              <a:rPr lang="en-GB" dirty="0">
                <a:solidFill>
                  <a:srgbClr val="FFFF00"/>
                </a:solidFill>
                <a:latin typeface="Verdana"/>
              </a:rPr>
              <a:t>the waste </a:t>
            </a:r>
            <a:r>
              <a:rPr lang="en-GB" dirty="0" smtClean="0">
                <a:solidFill>
                  <a:srgbClr val="FFFF00"/>
                </a:solidFill>
                <a:latin typeface="Verdana"/>
              </a:rPr>
              <a:t>it produces.</a:t>
            </a:r>
          </a:p>
          <a:p>
            <a:pPr marL="285750" indent="-285750" algn="just">
              <a:buFont typeface="Courier New" panose="02070309020205020404" pitchFamily="49" charset="0"/>
              <a:buChar char="o"/>
            </a:pPr>
            <a:r>
              <a:rPr lang="en-GB" dirty="0" smtClean="0">
                <a:solidFill>
                  <a:srgbClr val="FFFF00"/>
                </a:solidFill>
                <a:latin typeface="Verdana"/>
              </a:rPr>
              <a:t>Despite reduced waste and better recycling, the </a:t>
            </a:r>
            <a:r>
              <a:rPr lang="en-GB" dirty="0">
                <a:solidFill>
                  <a:srgbClr val="FFFF00"/>
                </a:solidFill>
                <a:latin typeface="Verdana"/>
              </a:rPr>
              <a:t>construction industry generates more than a </a:t>
            </a:r>
            <a:r>
              <a:rPr lang="en-GB" dirty="0">
                <a:latin typeface="Verdana"/>
              </a:rPr>
              <a:t>3</a:t>
            </a:r>
            <a:r>
              <a:rPr lang="en-GB" baseline="30000" dirty="0">
                <a:latin typeface="Verdana"/>
              </a:rPr>
              <a:t>rd</a:t>
            </a:r>
            <a:r>
              <a:rPr lang="en-GB" dirty="0">
                <a:latin typeface="Verdana"/>
              </a:rPr>
              <a:t> of the UK’s </a:t>
            </a:r>
            <a:r>
              <a:rPr lang="en-GB" dirty="0" smtClean="0">
                <a:latin typeface="Verdana"/>
              </a:rPr>
              <a:t>waste</a:t>
            </a:r>
            <a:r>
              <a:rPr lang="en-GB" dirty="0" smtClean="0">
                <a:solidFill>
                  <a:srgbClr val="FFFF00"/>
                </a:solidFill>
                <a:latin typeface="Verdana"/>
              </a:rPr>
              <a:t>.</a:t>
            </a:r>
          </a:p>
          <a:p>
            <a:pPr marL="285750" indent="-285750" algn="just">
              <a:buFont typeface="Courier New" panose="02070309020205020404" pitchFamily="49" charset="0"/>
              <a:buChar char="o"/>
            </a:pPr>
            <a:r>
              <a:rPr lang="en-GB" dirty="0">
                <a:solidFill>
                  <a:srgbClr val="FFFF00"/>
                </a:solidFill>
                <a:latin typeface="Verdana"/>
              </a:rPr>
              <a:t>T</a:t>
            </a:r>
            <a:r>
              <a:rPr lang="en-GB" dirty="0" smtClean="0">
                <a:solidFill>
                  <a:srgbClr val="FFFF00"/>
                </a:solidFill>
                <a:latin typeface="Verdana"/>
              </a:rPr>
              <a:t>he </a:t>
            </a:r>
            <a:r>
              <a:rPr lang="en-GB" dirty="0">
                <a:solidFill>
                  <a:srgbClr val="FFFF00"/>
                </a:solidFill>
                <a:latin typeface="Verdana"/>
              </a:rPr>
              <a:t>true cost of a skip being estimated at around </a:t>
            </a:r>
            <a:r>
              <a:rPr lang="en-GB" dirty="0">
                <a:latin typeface="Verdana"/>
              </a:rPr>
              <a:t>£</a:t>
            </a:r>
            <a:r>
              <a:rPr lang="en-GB" dirty="0" smtClean="0">
                <a:latin typeface="Verdana"/>
              </a:rPr>
              <a:t>1300</a:t>
            </a:r>
          </a:p>
        </p:txBody>
      </p:sp>
      <p:pic>
        <p:nvPicPr>
          <p:cNvPr id="8" name="Picture 7"/>
          <p:cNvPicPr>
            <a:picLocks noChangeAspect="1" noChangeArrowheads="1"/>
          </p:cNvPicPr>
          <p:nvPr/>
        </p:nvPicPr>
        <p:blipFill>
          <a:blip r:embed="rId5"/>
          <a:srcRect/>
          <a:stretch>
            <a:fillRect/>
          </a:stretch>
        </p:blipFill>
        <p:spPr bwMode="auto">
          <a:xfrm>
            <a:off x="7908449" y="92035"/>
            <a:ext cx="1142458" cy="958960"/>
          </a:xfrm>
          <a:prstGeom prst="rect">
            <a:avLst/>
          </a:prstGeom>
          <a:noFill/>
          <a:ln w="9525">
            <a:noFill/>
            <a:miter lim="800000"/>
            <a:headEnd/>
            <a:tailEnd/>
          </a:ln>
          <a:effectLst/>
        </p:spPr>
      </p:pic>
      <p:sp>
        <p:nvSpPr>
          <p:cNvPr id="2" name="TextBox 1"/>
          <p:cNvSpPr txBox="1"/>
          <p:nvPr/>
        </p:nvSpPr>
        <p:spPr>
          <a:xfrm>
            <a:off x="179513" y="2420888"/>
            <a:ext cx="6207614" cy="923330"/>
          </a:xfrm>
          <a:prstGeom prst="rect">
            <a:avLst/>
          </a:prstGeom>
          <a:noFill/>
        </p:spPr>
        <p:txBody>
          <a:bodyPr wrap="square" rtlCol="0">
            <a:spAutoFit/>
          </a:bodyPr>
          <a:lstStyle/>
          <a:p>
            <a:r>
              <a:rPr lang="en-GB" dirty="0">
                <a:solidFill>
                  <a:srgbClr val="FFFF00"/>
                </a:solidFill>
              </a:rPr>
              <a:t>Applying the waste hierarchy helps </a:t>
            </a:r>
            <a:r>
              <a:rPr lang="en-GB" dirty="0" smtClean="0">
                <a:solidFill>
                  <a:srgbClr val="FFFF00"/>
                </a:solidFill>
              </a:rPr>
              <a:t>action </a:t>
            </a:r>
            <a:r>
              <a:rPr lang="en-GB" dirty="0">
                <a:solidFill>
                  <a:srgbClr val="FFFF00"/>
                </a:solidFill>
              </a:rPr>
              <a:t>at all project phases (design&gt;delivery) </a:t>
            </a:r>
            <a:r>
              <a:rPr lang="en-GB" dirty="0" smtClean="0">
                <a:solidFill>
                  <a:srgbClr val="FFFF00"/>
                </a:solidFill>
              </a:rPr>
              <a:t>and </a:t>
            </a:r>
            <a:r>
              <a:rPr lang="en-GB" dirty="0" smtClean="0"/>
              <a:t>increases </a:t>
            </a:r>
            <a:r>
              <a:rPr lang="en-GB" dirty="0"/>
              <a:t>resource </a:t>
            </a:r>
            <a:r>
              <a:rPr lang="en-GB" dirty="0" smtClean="0"/>
              <a:t>efficiency and reduces legal liability </a:t>
            </a:r>
            <a:endParaRPr lang="en-GB" dirty="0"/>
          </a:p>
        </p:txBody>
      </p:sp>
    </p:spTree>
    <p:extLst>
      <p:ext uri="{BB962C8B-B14F-4D97-AF65-F5344CB8AC3E}">
        <p14:creationId xmlns:p14="http://schemas.microsoft.com/office/powerpoint/2010/main" val="120759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2" y="2852936"/>
            <a:ext cx="4670517" cy="402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76263" y="942975"/>
            <a:ext cx="5330825" cy="708025"/>
          </a:xfrm>
          <a:prstGeom prst="rect">
            <a:avLst/>
          </a:prstGeom>
        </p:spPr>
        <p:txBody>
          <a:bodyPr>
            <a:spAutoFit/>
          </a:bodyPr>
          <a:lstStyle/>
          <a:p>
            <a:pPr marL="285750" indent="-285750">
              <a:buClr>
                <a:srgbClr val="FFC000"/>
              </a:buClr>
              <a:buFont typeface="Wingdings" panose="05000000000000000000" pitchFamily="2" charset="2"/>
              <a:buChar char="§"/>
              <a:defRPr/>
            </a:pPr>
            <a:endParaRPr lang="en-GB" sz="2000" dirty="0">
              <a:latin typeface="+mn-lt"/>
            </a:endParaRPr>
          </a:p>
          <a:p>
            <a:pPr marL="285750" indent="-285750">
              <a:buClr>
                <a:srgbClr val="FFC000"/>
              </a:buClr>
              <a:buFont typeface="Wingdings" panose="05000000000000000000" pitchFamily="2" charset="2"/>
              <a:buChar char="§"/>
              <a:defRPr/>
            </a:pPr>
            <a:endParaRPr lang="en-GB" sz="2000" dirty="0">
              <a:latin typeface="+mn-lt"/>
            </a:endParaRPr>
          </a:p>
        </p:txBody>
      </p:sp>
      <p:pic>
        <p:nvPicPr>
          <p:cNvPr id="8294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60291" y="74613"/>
            <a:ext cx="4748213" cy="376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txBox="1">
            <a:spLocks/>
          </p:cNvSpPr>
          <p:nvPr/>
        </p:nvSpPr>
        <p:spPr bwMode="auto">
          <a:xfrm>
            <a:off x="82693" y="74613"/>
            <a:ext cx="4129268" cy="26343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fontAlgn="base">
              <a:spcBef>
                <a:spcPct val="0"/>
              </a:spcBef>
              <a:spcAft>
                <a:spcPct val="0"/>
              </a:spcAft>
              <a:defRPr sz="1200" kern="1200">
                <a:solidFill>
                  <a:srgbClr val="898989"/>
                </a:solidFill>
                <a:latin typeface="Verdana" pitchFamily="34" charset="0"/>
                <a:ea typeface="ＭＳ Ｐゴシック" pitchFamily="96"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defRPr/>
            </a:pPr>
            <a:endParaRPr lang="en-GB" altLang="en-US" sz="1600" dirty="0" smtClean="0">
              <a:solidFill>
                <a:srgbClr val="970E2E"/>
              </a:solidFill>
            </a:endParaRPr>
          </a:p>
          <a:p>
            <a:pPr>
              <a:defRPr/>
            </a:pPr>
            <a:r>
              <a:rPr lang="en-GB" altLang="en-US" sz="1600" dirty="0" smtClean="0">
                <a:solidFill>
                  <a:srgbClr val="976622"/>
                </a:solidFill>
              </a:rPr>
              <a:t>Ensure you have correct waste documentation – use of </a:t>
            </a:r>
            <a:r>
              <a:rPr lang="en-GB" altLang="en-US" sz="1600" b="1" dirty="0" smtClean="0">
                <a:solidFill>
                  <a:srgbClr val="976622"/>
                </a:solidFill>
              </a:rPr>
              <a:t>Waste Card</a:t>
            </a:r>
          </a:p>
          <a:p>
            <a:pPr>
              <a:defRPr/>
            </a:pPr>
            <a:endParaRPr lang="en-GB" altLang="en-US" sz="1600" b="1" dirty="0" smtClean="0">
              <a:solidFill>
                <a:srgbClr val="976622"/>
              </a:solidFill>
            </a:endParaRPr>
          </a:p>
          <a:p>
            <a:pPr marL="285750" indent="-285750">
              <a:buFont typeface="Courier New" panose="02070309020205020404" pitchFamily="49" charset="0"/>
              <a:buChar char="o"/>
              <a:defRPr/>
            </a:pPr>
            <a:r>
              <a:rPr lang="en-GB" altLang="en-US" sz="1600" b="1" dirty="0">
                <a:solidFill>
                  <a:srgbClr val="976622"/>
                </a:solidFill>
              </a:rPr>
              <a:t>Waste Classification </a:t>
            </a:r>
            <a:r>
              <a:rPr lang="en-GB" altLang="en-US" sz="1400" dirty="0">
                <a:solidFill>
                  <a:srgbClr val="976622"/>
                </a:solidFill>
              </a:rPr>
              <a:t>(EWC &amp; SIC)</a:t>
            </a:r>
          </a:p>
          <a:p>
            <a:pPr marL="285750" indent="-285750">
              <a:buFont typeface="Courier New" panose="02070309020205020404" pitchFamily="49" charset="0"/>
              <a:buChar char="o"/>
              <a:defRPr/>
            </a:pPr>
            <a:r>
              <a:rPr lang="en-GB" altLang="en-US" sz="1600" b="1" dirty="0" smtClean="0">
                <a:solidFill>
                  <a:srgbClr val="976622"/>
                </a:solidFill>
              </a:rPr>
              <a:t>Duty of Care </a:t>
            </a:r>
            <a:r>
              <a:rPr lang="en-GB" altLang="en-US" sz="1600" dirty="0" smtClean="0">
                <a:solidFill>
                  <a:srgbClr val="976622"/>
                </a:solidFill>
              </a:rPr>
              <a:t>checks – carriers licence &amp; permitted destination site</a:t>
            </a:r>
          </a:p>
          <a:p>
            <a:pPr marL="285750" indent="-285750">
              <a:buFont typeface="Courier New" panose="02070309020205020404" pitchFamily="49" charset="0"/>
              <a:buChar char="o"/>
              <a:defRPr/>
            </a:pPr>
            <a:r>
              <a:rPr lang="en-GB" altLang="en-US" sz="1600" b="1" dirty="0" smtClean="0">
                <a:solidFill>
                  <a:srgbClr val="976622"/>
                </a:solidFill>
              </a:rPr>
              <a:t>Hazardous Waste Consignment</a:t>
            </a:r>
            <a:endParaRPr lang="en-GB" altLang="en-US" b="1" dirty="0" smtClean="0"/>
          </a:p>
        </p:txBody>
      </p:sp>
    </p:spTree>
    <p:extLst>
      <p:ext uri="{BB962C8B-B14F-4D97-AF65-F5344CB8AC3E}">
        <p14:creationId xmlns:p14="http://schemas.microsoft.com/office/powerpoint/2010/main" val="3369108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000" y="468000"/>
            <a:ext cx="6228248" cy="584775"/>
          </a:xfrm>
          <a:prstGeom prst="rect">
            <a:avLst/>
          </a:prstGeom>
          <a:noFill/>
        </p:spPr>
        <p:txBody>
          <a:bodyPr wrap="square" rtlCol="0">
            <a:spAutoFit/>
          </a:bodyPr>
          <a:lstStyle/>
          <a:p>
            <a:r>
              <a:rPr lang="en-GB" sz="3200" dirty="0" smtClean="0">
                <a:latin typeface="Verdana"/>
                <a:ea typeface="Calibri"/>
                <a:cs typeface="Times New Roman"/>
              </a:rPr>
              <a:t>Duty of Care (</a:t>
            </a:r>
            <a:r>
              <a:rPr lang="en-GB" sz="3200" dirty="0" err="1" smtClean="0">
                <a:latin typeface="Verdana"/>
                <a:ea typeface="Calibri"/>
                <a:cs typeface="Times New Roman"/>
              </a:rPr>
              <a:t>DoC</a:t>
            </a:r>
            <a:r>
              <a:rPr lang="en-GB" sz="3200" dirty="0" smtClean="0">
                <a:latin typeface="Verdana"/>
                <a:ea typeface="Calibri"/>
                <a:cs typeface="Times New Roman"/>
              </a:rPr>
              <a:t>)</a:t>
            </a:r>
            <a:endParaRPr lang="en-GB" sz="3200" dirty="0"/>
          </a:p>
        </p:txBody>
      </p:sp>
      <p:sp>
        <p:nvSpPr>
          <p:cNvPr id="3" name="Rectangle 2"/>
          <p:cNvSpPr/>
          <p:nvPr/>
        </p:nvSpPr>
        <p:spPr>
          <a:xfrm>
            <a:off x="395536" y="943254"/>
            <a:ext cx="5511673" cy="5863144"/>
          </a:xfrm>
          <a:prstGeom prst="rect">
            <a:avLst/>
          </a:prstGeom>
        </p:spPr>
        <p:txBody>
          <a:bodyPr wrap="square">
            <a:spAutoFit/>
          </a:bodyPr>
          <a:lstStyle/>
          <a:p>
            <a:pPr lvl="0">
              <a:spcBef>
                <a:spcPts val="0"/>
              </a:spcBef>
              <a:spcAft>
                <a:spcPts val="1800"/>
              </a:spcAft>
              <a:buClr>
                <a:srgbClr val="FFC000"/>
              </a:buClr>
            </a:pPr>
            <a:r>
              <a:rPr lang="en-GB" sz="2000" dirty="0" smtClean="0">
                <a:latin typeface="+mn-lt"/>
              </a:rPr>
              <a:t>Deal with waste correctly from cradle </a:t>
            </a:r>
            <a:r>
              <a:rPr lang="en-GB" sz="2000" dirty="0">
                <a:latin typeface="+mn-lt"/>
              </a:rPr>
              <a:t>to </a:t>
            </a:r>
            <a:r>
              <a:rPr lang="en-GB" sz="2000" dirty="0" smtClean="0">
                <a:latin typeface="+mn-lt"/>
              </a:rPr>
              <a:t>grave. </a:t>
            </a:r>
            <a:r>
              <a:rPr lang="en-GB" sz="2000" dirty="0" smtClean="0">
                <a:solidFill>
                  <a:srgbClr val="FFFF00"/>
                </a:solidFill>
              </a:rPr>
              <a:t>The D</a:t>
            </a:r>
            <a:r>
              <a:rPr lang="en-GB" sz="2000" dirty="0" smtClean="0">
                <a:solidFill>
                  <a:srgbClr val="FFFF00"/>
                </a:solidFill>
                <a:latin typeface="+mn-lt"/>
              </a:rPr>
              <a:t>uty is to ensure waste is:</a:t>
            </a:r>
            <a:endParaRPr lang="en-GB" sz="2000" dirty="0">
              <a:solidFill>
                <a:srgbClr val="FFFF00"/>
              </a:solidFill>
              <a:latin typeface="+mn-lt"/>
            </a:endParaRPr>
          </a:p>
          <a:p>
            <a:pPr marL="285750" indent="-285750">
              <a:buClr>
                <a:srgbClr val="FFC000"/>
              </a:buClr>
              <a:buFont typeface="Wingdings" panose="05000000000000000000" pitchFamily="2" charset="2"/>
              <a:buChar char="§"/>
            </a:pPr>
            <a:r>
              <a:rPr lang="en-GB" sz="2000" dirty="0" smtClean="0">
                <a:latin typeface="+mn-lt"/>
              </a:rPr>
              <a:t>Properly segregated, stored, contained</a:t>
            </a:r>
          </a:p>
          <a:p>
            <a:pPr>
              <a:buClr>
                <a:srgbClr val="FFC000"/>
              </a:buClr>
            </a:pPr>
            <a:endParaRPr lang="en-GB" sz="2000" dirty="0">
              <a:latin typeface="+mn-lt"/>
            </a:endParaRPr>
          </a:p>
          <a:p>
            <a:pPr marL="285750" indent="-285750">
              <a:buClr>
                <a:srgbClr val="FFC000"/>
              </a:buClr>
              <a:buFont typeface="Wingdings" panose="05000000000000000000" pitchFamily="2" charset="2"/>
              <a:buChar char="§"/>
            </a:pPr>
            <a:r>
              <a:rPr lang="en-GB" sz="2000" dirty="0">
                <a:latin typeface="+mn-lt"/>
              </a:rPr>
              <a:t>Transported by a </a:t>
            </a:r>
            <a:r>
              <a:rPr lang="en-GB" sz="2000" b="1" dirty="0">
                <a:latin typeface="+mn-lt"/>
              </a:rPr>
              <a:t>registered waste </a:t>
            </a:r>
            <a:r>
              <a:rPr lang="en-GB" sz="2000" b="1" dirty="0" smtClean="0">
                <a:latin typeface="+mn-lt"/>
              </a:rPr>
              <a:t>carrier </a:t>
            </a:r>
            <a:r>
              <a:rPr lang="en-GB" sz="2000" dirty="0" smtClean="0">
                <a:latin typeface="+mn-lt"/>
              </a:rPr>
              <a:t>(licence valid for 3 years)</a:t>
            </a:r>
          </a:p>
          <a:p>
            <a:pPr marL="285750" indent="-285750">
              <a:buClr>
                <a:srgbClr val="FFC000"/>
              </a:buClr>
              <a:buFont typeface="Wingdings" panose="05000000000000000000" pitchFamily="2" charset="2"/>
              <a:buChar char="§"/>
            </a:pPr>
            <a:endParaRPr lang="en-GB" sz="2000" dirty="0">
              <a:latin typeface="+mn-lt"/>
            </a:endParaRPr>
          </a:p>
          <a:p>
            <a:pPr marL="285750" indent="-285750">
              <a:buClr>
                <a:srgbClr val="FFC000"/>
              </a:buClr>
              <a:buFont typeface="Wingdings" panose="05000000000000000000" pitchFamily="2" charset="2"/>
              <a:buChar char="§"/>
            </a:pPr>
            <a:r>
              <a:rPr lang="en-GB" sz="2000" dirty="0">
                <a:latin typeface="+mn-lt"/>
              </a:rPr>
              <a:t>Disposed of at a licenced/permitted disposal </a:t>
            </a:r>
            <a:r>
              <a:rPr lang="en-GB" sz="2000" dirty="0" smtClean="0">
                <a:latin typeface="+mn-lt"/>
              </a:rPr>
              <a:t>site (transfer station or tip)</a:t>
            </a:r>
          </a:p>
          <a:p>
            <a:pPr marL="285750" indent="-285750">
              <a:buClr>
                <a:srgbClr val="FFC000"/>
              </a:buClr>
              <a:buFont typeface="Wingdings" panose="05000000000000000000" pitchFamily="2" charset="2"/>
              <a:buChar char="§"/>
            </a:pPr>
            <a:endParaRPr lang="en-GB" sz="2000" dirty="0">
              <a:latin typeface="+mn-lt"/>
            </a:endParaRPr>
          </a:p>
          <a:p>
            <a:pPr algn="ctr">
              <a:buClr>
                <a:srgbClr val="FFC000"/>
              </a:buClr>
            </a:pPr>
            <a:r>
              <a:rPr lang="en-GB" sz="2000" dirty="0">
                <a:solidFill>
                  <a:srgbClr val="FF6600"/>
                </a:solidFill>
                <a:latin typeface="+mn-lt"/>
              </a:rPr>
              <a:t>These need to be checked on the Environment Agency </a:t>
            </a:r>
            <a:r>
              <a:rPr lang="en-GB" sz="2000" dirty="0" smtClean="0">
                <a:solidFill>
                  <a:srgbClr val="FF6600"/>
                </a:solidFill>
                <a:latin typeface="+mn-lt"/>
              </a:rPr>
              <a:t>website</a:t>
            </a:r>
          </a:p>
          <a:p>
            <a:pPr marL="285750" indent="-285750">
              <a:buClr>
                <a:srgbClr val="FFC000"/>
              </a:buClr>
              <a:buFont typeface="Wingdings" panose="05000000000000000000" pitchFamily="2" charset="2"/>
              <a:buChar char="§"/>
            </a:pPr>
            <a:endParaRPr lang="en-GB" sz="2000" dirty="0">
              <a:latin typeface="+mn-lt"/>
            </a:endParaRPr>
          </a:p>
          <a:p>
            <a:pPr marL="285750" indent="-285750">
              <a:buClr>
                <a:srgbClr val="FFC000"/>
              </a:buClr>
              <a:buFont typeface="Wingdings" panose="05000000000000000000" pitchFamily="2" charset="2"/>
              <a:buChar char="§"/>
            </a:pPr>
            <a:r>
              <a:rPr lang="en-GB" sz="2000" dirty="0" smtClean="0">
                <a:latin typeface="+mn-lt"/>
              </a:rPr>
              <a:t>Waste Transfer Notes completed and retained for 2yrs</a:t>
            </a:r>
          </a:p>
          <a:p>
            <a:pPr>
              <a:buClr>
                <a:srgbClr val="FFC000"/>
              </a:buClr>
            </a:pPr>
            <a:endParaRPr lang="en-GB" sz="2000" dirty="0">
              <a:latin typeface="+mn-lt"/>
            </a:endParaRPr>
          </a:p>
          <a:p>
            <a:pPr marL="285750" indent="-285750">
              <a:buClr>
                <a:srgbClr val="FFC000"/>
              </a:buClr>
              <a:buFont typeface="Wingdings" panose="05000000000000000000" pitchFamily="2" charset="2"/>
              <a:buChar char="§"/>
            </a:pPr>
            <a:r>
              <a:rPr lang="en-GB" sz="2000" dirty="0" smtClean="0">
                <a:latin typeface="+mn-lt"/>
              </a:rPr>
              <a:t>Hazardous Waste Consignment Notes completed and retained for 3yrs</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354" t="12709" r="40995" b="6250"/>
          <a:stretch/>
        </p:blipFill>
        <p:spPr bwMode="auto">
          <a:xfrm>
            <a:off x="6086994" y="855825"/>
            <a:ext cx="2733478" cy="3814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4627" t="12678" r="32687" b="6771"/>
          <a:stretch/>
        </p:blipFill>
        <p:spPr bwMode="auto">
          <a:xfrm>
            <a:off x="6070829" y="1383019"/>
            <a:ext cx="2749643" cy="3809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6472" t="18750" r="34448" b="8379"/>
          <a:stretch/>
        </p:blipFill>
        <p:spPr bwMode="auto">
          <a:xfrm>
            <a:off x="6086994" y="2198228"/>
            <a:ext cx="2733478" cy="38509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5"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32309" t="7435" r="33642" b="7651"/>
          <a:stretch/>
        </p:blipFill>
        <p:spPr bwMode="auto">
          <a:xfrm>
            <a:off x="6086994" y="2980671"/>
            <a:ext cx="2733478" cy="38327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5-Point Star 9"/>
          <p:cNvSpPr>
            <a:spLocks noChangeAspect="1"/>
          </p:cNvSpPr>
          <p:nvPr/>
        </p:nvSpPr>
        <p:spPr bwMode="auto">
          <a:xfrm>
            <a:off x="5446891" y="4356000"/>
            <a:ext cx="358951" cy="360000"/>
          </a:xfrm>
          <a:prstGeom prst="star5">
            <a:avLst>
              <a:gd name="adj" fmla="val 19098"/>
              <a:gd name="hf" fmla="val 105146"/>
              <a:gd name="vf" fmla="val 110557"/>
            </a:avLst>
          </a:prstGeom>
          <a:solidFill>
            <a:srgbClr val="FF6600"/>
          </a:solidFill>
          <a:ln w="12700" cap="sq" cmpd="sng" algn="ctr">
            <a:solidFill>
              <a:srgbClr val="FF66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a typeface="ＭＳ Ｐゴシック" pitchFamily="-60" charset="-128"/>
            </a:endParaRPr>
          </a:p>
        </p:txBody>
      </p:sp>
      <p:sp>
        <p:nvSpPr>
          <p:cNvPr id="12" name="5-Point Star 11"/>
          <p:cNvSpPr>
            <a:spLocks noChangeAspect="1"/>
          </p:cNvSpPr>
          <p:nvPr/>
        </p:nvSpPr>
        <p:spPr bwMode="auto">
          <a:xfrm>
            <a:off x="615809" y="4356000"/>
            <a:ext cx="358951" cy="360000"/>
          </a:xfrm>
          <a:prstGeom prst="star5">
            <a:avLst>
              <a:gd name="adj" fmla="val 19098"/>
              <a:gd name="hf" fmla="val 105146"/>
              <a:gd name="vf" fmla="val 110557"/>
            </a:avLst>
          </a:prstGeom>
          <a:solidFill>
            <a:srgbClr val="FF6600"/>
          </a:solidFill>
          <a:ln w="12700" cap="sq" cmpd="sng" algn="ctr">
            <a:solidFill>
              <a:srgbClr val="FF66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a typeface="ＭＳ Ｐゴシック" pitchFamily="-60" charset="-128"/>
            </a:endParaRPr>
          </a:p>
        </p:txBody>
      </p:sp>
      <p:pic>
        <p:nvPicPr>
          <p:cNvPr id="11" name="Picture 10"/>
          <p:cNvPicPr>
            <a:picLocks noChangeAspect="1" noChangeArrowheads="1"/>
          </p:cNvPicPr>
          <p:nvPr/>
        </p:nvPicPr>
        <p:blipFill>
          <a:blip r:embed="rId7"/>
          <a:srcRect/>
          <a:stretch>
            <a:fillRect/>
          </a:stretch>
        </p:blipFill>
        <p:spPr bwMode="auto">
          <a:xfrm>
            <a:off x="7908449" y="92035"/>
            <a:ext cx="1142458" cy="958960"/>
          </a:xfrm>
          <a:prstGeom prst="rect">
            <a:avLst/>
          </a:prstGeom>
          <a:noFill/>
          <a:ln w="9525">
            <a:noFill/>
            <a:miter lim="800000"/>
            <a:headEnd/>
            <a:tailEnd/>
          </a:ln>
          <a:effectLst/>
        </p:spPr>
      </p:pic>
    </p:spTree>
    <p:extLst>
      <p:ext uri="{BB962C8B-B14F-4D97-AF65-F5344CB8AC3E}">
        <p14:creationId xmlns:p14="http://schemas.microsoft.com/office/powerpoint/2010/main" val="179544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999" y="468000"/>
            <a:ext cx="5331209" cy="584775"/>
          </a:xfrm>
          <a:prstGeom prst="rect">
            <a:avLst/>
          </a:prstGeom>
          <a:noFill/>
        </p:spPr>
        <p:txBody>
          <a:bodyPr wrap="square" rtlCol="0">
            <a:spAutoFit/>
          </a:bodyPr>
          <a:lstStyle/>
          <a:p>
            <a:r>
              <a:rPr lang="en-GB" sz="3200" dirty="0" smtClean="0">
                <a:latin typeface="Verdana"/>
                <a:ea typeface="Calibri"/>
                <a:cs typeface="Times New Roman"/>
              </a:rPr>
              <a:t>Waste Transfer Notes</a:t>
            </a:r>
            <a:endParaRPr lang="en-GB" sz="3200" dirty="0"/>
          </a:p>
        </p:txBody>
      </p:sp>
      <p:sp>
        <p:nvSpPr>
          <p:cNvPr id="3" name="Rectangle 2"/>
          <p:cNvSpPr/>
          <p:nvPr/>
        </p:nvSpPr>
        <p:spPr>
          <a:xfrm>
            <a:off x="576000" y="943254"/>
            <a:ext cx="5331209" cy="707886"/>
          </a:xfrm>
          <a:prstGeom prst="rect">
            <a:avLst/>
          </a:prstGeom>
        </p:spPr>
        <p:txBody>
          <a:bodyPr wrap="square">
            <a:spAutoFit/>
          </a:bodyPr>
          <a:lstStyle/>
          <a:p>
            <a:pPr marL="285750" indent="-285750">
              <a:buClr>
                <a:srgbClr val="FFC000"/>
              </a:buClr>
              <a:buFont typeface="Wingdings" panose="05000000000000000000" pitchFamily="2" charset="2"/>
              <a:buChar char="§"/>
            </a:pPr>
            <a:endParaRPr lang="en-GB" sz="2000" dirty="0">
              <a:latin typeface="+mn-lt"/>
            </a:endParaRPr>
          </a:p>
          <a:p>
            <a:pPr marL="285750" indent="-285750">
              <a:buClr>
                <a:srgbClr val="FFC000"/>
              </a:buClr>
              <a:buFont typeface="Wingdings" panose="05000000000000000000" pitchFamily="2" charset="2"/>
              <a:buChar char="§"/>
            </a:pPr>
            <a:endParaRPr lang="en-GB" sz="2000" dirty="0" smtClean="0">
              <a:latin typeface="+mn-lt"/>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8211" y="968575"/>
            <a:ext cx="4092295" cy="5745978"/>
          </a:xfrm>
          <a:prstGeom prst="rect">
            <a:avLst/>
          </a:prstGeom>
        </p:spPr>
      </p:pic>
      <p:pic>
        <p:nvPicPr>
          <p:cNvPr id="6" name="Picture 5"/>
          <p:cNvPicPr>
            <a:picLocks noChangeAspect="1" noChangeArrowheads="1"/>
          </p:cNvPicPr>
          <p:nvPr/>
        </p:nvPicPr>
        <p:blipFill>
          <a:blip r:embed="rId4"/>
          <a:srcRect/>
          <a:stretch>
            <a:fillRect/>
          </a:stretch>
        </p:blipFill>
        <p:spPr bwMode="auto">
          <a:xfrm>
            <a:off x="7908449" y="92035"/>
            <a:ext cx="1142458" cy="958960"/>
          </a:xfrm>
          <a:prstGeom prst="rect">
            <a:avLst/>
          </a:prstGeom>
          <a:noFill/>
          <a:ln w="9525">
            <a:noFill/>
            <a:miter lim="800000"/>
            <a:headEnd/>
            <a:tailEnd/>
          </a:ln>
          <a:effectLst/>
        </p:spPr>
      </p:pic>
    </p:spTree>
    <p:extLst>
      <p:ext uri="{BB962C8B-B14F-4D97-AF65-F5344CB8AC3E}">
        <p14:creationId xmlns:p14="http://schemas.microsoft.com/office/powerpoint/2010/main" val="3031040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000" y="468000"/>
            <a:ext cx="7101150" cy="1077218"/>
          </a:xfrm>
          <a:prstGeom prst="rect">
            <a:avLst/>
          </a:prstGeom>
          <a:noFill/>
        </p:spPr>
        <p:txBody>
          <a:bodyPr wrap="square" rtlCol="0">
            <a:spAutoFit/>
          </a:bodyPr>
          <a:lstStyle/>
          <a:p>
            <a:r>
              <a:rPr lang="en-GB" sz="3200" dirty="0" smtClean="0">
                <a:latin typeface="Verdana"/>
                <a:ea typeface="Calibri"/>
                <a:cs typeface="Times New Roman"/>
              </a:rPr>
              <a:t>Hazardous Waste Consignment Notes</a:t>
            </a:r>
            <a:endParaRPr lang="en-GB" sz="3200" dirty="0"/>
          </a:p>
        </p:txBody>
      </p:sp>
      <p:sp>
        <p:nvSpPr>
          <p:cNvPr id="3" name="Rectangle 2"/>
          <p:cNvSpPr/>
          <p:nvPr/>
        </p:nvSpPr>
        <p:spPr>
          <a:xfrm>
            <a:off x="576000" y="943254"/>
            <a:ext cx="5331209" cy="707886"/>
          </a:xfrm>
          <a:prstGeom prst="rect">
            <a:avLst/>
          </a:prstGeom>
        </p:spPr>
        <p:txBody>
          <a:bodyPr wrap="square">
            <a:spAutoFit/>
          </a:bodyPr>
          <a:lstStyle/>
          <a:p>
            <a:pPr marL="285750" indent="-285750">
              <a:buClr>
                <a:srgbClr val="FFC000"/>
              </a:buClr>
              <a:buFont typeface="Wingdings" panose="05000000000000000000" pitchFamily="2" charset="2"/>
              <a:buChar char="§"/>
            </a:pPr>
            <a:endParaRPr lang="en-GB" sz="2000" dirty="0">
              <a:latin typeface="+mn-lt"/>
            </a:endParaRPr>
          </a:p>
          <a:p>
            <a:pPr marL="285750" indent="-285750">
              <a:buClr>
                <a:srgbClr val="FFC000"/>
              </a:buClr>
              <a:buFont typeface="Wingdings" panose="05000000000000000000" pitchFamily="2" charset="2"/>
              <a:buChar char="§"/>
            </a:pPr>
            <a:endParaRPr lang="en-GB" sz="2000" dirty="0" smtClean="0">
              <a:latin typeface="+mn-lt"/>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586" t="11256" r="32357" b="6250"/>
          <a:stretch/>
        </p:blipFill>
        <p:spPr bwMode="auto">
          <a:xfrm>
            <a:off x="2389137" y="1002249"/>
            <a:ext cx="4039155" cy="5667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4"/>
          <a:srcRect/>
          <a:stretch>
            <a:fillRect/>
          </a:stretch>
        </p:blipFill>
        <p:spPr bwMode="auto">
          <a:xfrm>
            <a:off x="7908449" y="92035"/>
            <a:ext cx="1142458" cy="958960"/>
          </a:xfrm>
          <a:prstGeom prst="rect">
            <a:avLst/>
          </a:prstGeom>
          <a:noFill/>
          <a:ln w="9525">
            <a:noFill/>
            <a:miter lim="800000"/>
            <a:headEnd/>
            <a:tailEnd/>
          </a:ln>
          <a:effectLst/>
        </p:spPr>
      </p:pic>
    </p:spTree>
    <p:extLst>
      <p:ext uri="{BB962C8B-B14F-4D97-AF65-F5344CB8AC3E}">
        <p14:creationId xmlns:p14="http://schemas.microsoft.com/office/powerpoint/2010/main" val="1547667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000" y="468000"/>
            <a:ext cx="4531659" cy="584775"/>
          </a:xfrm>
          <a:prstGeom prst="rect">
            <a:avLst/>
          </a:prstGeom>
          <a:noFill/>
        </p:spPr>
        <p:txBody>
          <a:bodyPr wrap="square" rtlCol="0">
            <a:spAutoFit/>
          </a:bodyPr>
          <a:lstStyle/>
          <a:p>
            <a:r>
              <a:rPr lang="en-GB" sz="3200" dirty="0" smtClean="0">
                <a:latin typeface="Verdana"/>
                <a:ea typeface="Calibri"/>
                <a:cs typeface="Times New Roman"/>
              </a:rPr>
              <a:t>Waste</a:t>
            </a:r>
            <a:endParaRPr lang="en-GB" sz="3200" dirty="0"/>
          </a:p>
        </p:txBody>
      </p:sp>
      <p:sp>
        <p:nvSpPr>
          <p:cNvPr id="3" name="Content Placeholder 2"/>
          <p:cNvSpPr txBox="1">
            <a:spLocks/>
          </p:cNvSpPr>
          <p:nvPr/>
        </p:nvSpPr>
        <p:spPr bwMode="auto">
          <a:xfrm>
            <a:off x="423600" y="1152000"/>
            <a:ext cx="4017300" cy="48481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spcCol="360000" anchor="t" anchorCtr="0" compatLnSpc="1">
            <a:prstTxWarp prst="textNoShape">
              <a:avLst/>
            </a:prstTxWarp>
          </a:bodyPr>
          <a:lstStyle>
            <a:lvl1pPr marL="342900" indent="-342900" algn="l" defTabSz="457200" rtl="0" eaLnBrk="0" fontAlgn="base" hangingPunct="0">
              <a:spcBef>
                <a:spcPct val="20000"/>
              </a:spcBef>
              <a:spcAft>
                <a:spcPct val="0"/>
              </a:spcAft>
              <a:buClr>
                <a:schemeClr val="tx1"/>
              </a:buClr>
              <a:buFontTx/>
              <a:buNone/>
              <a:defRPr sz="1800" b="1" i="0" kern="1200">
                <a:solidFill>
                  <a:srgbClr val="970E2E"/>
                </a:solidFill>
                <a:latin typeface="Verdana"/>
                <a:ea typeface="ＭＳ Ｐゴシック" pitchFamily="-60" charset="-128"/>
                <a:cs typeface="Verdana"/>
              </a:defRPr>
            </a:lvl1pPr>
            <a:lvl2pPr marL="0" indent="-285750" algn="l" defTabSz="457200" rtl="0" eaLnBrk="0" fontAlgn="base" hangingPunct="0">
              <a:spcBef>
                <a:spcPts val="1776"/>
              </a:spcBef>
              <a:spcAft>
                <a:spcPct val="0"/>
              </a:spcAft>
              <a:buClrTx/>
              <a:buSzPct val="50000"/>
              <a:buFontTx/>
              <a:buNone/>
              <a:defRPr sz="1600" b="0" i="0" kern="1200" baseline="0">
                <a:solidFill>
                  <a:srgbClr val="827561"/>
                </a:solidFill>
                <a:latin typeface="Verdana"/>
                <a:ea typeface="ＭＳ Ｐゴシック" pitchFamily="-60" charset="-128"/>
                <a:cs typeface="Verdana"/>
              </a:defRPr>
            </a:lvl2pPr>
            <a:lvl3pPr marL="1143000" indent="-228600" algn="l" defTabSz="457200" rtl="0" eaLnBrk="0" fontAlgn="base" hangingPunct="0">
              <a:spcBef>
                <a:spcPct val="20000"/>
              </a:spcBef>
              <a:spcAft>
                <a:spcPct val="0"/>
              </a:spcAft>
              <a:buFontTx/>
              <a:buNone/>
              <a:defRPr sz="2400" b="0" i="0" kern="1200">
                <a:solidFill>
                  <a:srgbClr val="827561"/>
                </a:solidFill>
                <a:latin typeface="Verdana"/>
                <a:ea typeface="ＭＳ Ｐゴシック" pitchFamily="-60" charset="-128"/>
                <a:cs typeface="Verdana"/>
              </a:defRPr>
            </a:lvl3pPr>
            <a:lvl4pPr marL="1600200" indent="-228600" algn="l" defTabSz="457200" rtl="0" eaLnBrk="0" fontAlgn="base" hangingPunct="0">
              <a:spcBef>
                <a:spcPct val="20000"/>
              </a:spcBef>
              <a:spcAft>
                <a:spcPct val="0"/>
              </a:spcAft>
              <a:buFontTx/>
              <a:buNone/>
              <a:defRPr sz="2400" b="0" i="0" kern="1200">
                <a:solidFill>
                  <a:srgbClr val="827561"/>
                </a:solidFill>
                <a:latin typeface="Verdana"/>
                <a:ea typeface="ＭＳ Ｐゴシック" pitchFamily="-60" charset="-128"/>
                <a:cs typeface="Verdana"/>
              </a:defRPr>
            </a:lvl4pPr>
            <a:lvl5pPr marL="2057400" indent="-228600" algn="l" defTabSz="457200" rtl="0" eaLnBrk="0" fontAlgn="base" hangingPunct="0">
              <a:spcBef>
                <a:spcPct val="20000"/>
              </a:spcBef>
              <a:spcAft>
                <a:spcPct val="0"/>
              </a:spcAft>
              <a:buFontTx/>
              <a:buNone/>
              <a:defRPr sz="2400" b="0" i="0" kern="1200">
                <a:solidFill>
                  <a:srgbClr val="827561"/>
                </a:solidFill>
                <a:latin typeface="Verdana"/>
                <a:ea typeface="ＭＳ Ｐゴシック" pitchFamily="-60"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8900" lvl="1" indent="0" algn="ctr" eaLnBrk="1" hangingPunct="1">
              <a:spcBef>
                <a:spcPts val="0"/>
              </a:spcBef>
              <a:spcAft>
                <a:spcPts val="1200"/>
              </a:spcAft>
              <a:buSzPct val="100000"/>
            </a:pPr>
            <a:r>
              <a:rPr lang="en-GB" altLang="en-US" sz="2000" dirty="0" smtClean="0">
                <a:solidFill>
                  <a:schemeClr val="tx1"/>
                </a:solidFill>
                <a:latin typeface="Verdana" pitchFamily="34" charset="0"/>
                <a:ea typeface="ＭＳ Ｐゴシック" pitchFamily="34" charset="-128"/>
              </a:rPr>
              <a:t>Do</a:t>
            </a:r>
          </a:p>
          <a:p>
            <a:pPr marL="431800" lvl="1" indent="-342900" eaLnBrk="1" hangingPunct="1">
              <a:spcBef>
                <a:spcPts val="0"/>
              </a:spcBef>
              <a:spcAft>
                <a:spcPts val="1200"/>
              </a:spcAft>
              <a:buSzPct val="100000"/>
              <a:buBlip>
                <a:blip r:embed="rId3"/>
              </a:buBlip>
            </a:pPr>
            <a:r>
              <a:rPr lang="en-GB" altLang="en-US" sz="2000" dirty="0" smtClean="0">
                <a:solidFill>
                  <a:schemeClr val="tx1"/>
                </a:solidFill>
                <a:latin typeface="Verdana" pitchFamily="34" charset="0"/>
                <a:ea typeface="ＭＳ Ｐゴシック" pitchFamily="34" charset="-128"/>
              </a:rPr>
              <a:t>Plan storage and signage</a:t>
            </a:r>
          </a:p>
          <a:p>
            <a:pPr marL="431800" lvl="1" indent="-342900" eaLnBrk="1" hangingPunct="1">
              <a:spcBef>
                <a:spcPts val="0"/>
              </a:spcBef>
              <a:spcAft>
                <a:spcPts val="1200"/>
              </a:spcAft>
              <a:buSzPct val="100000"/>
              <a:buBlip>
                <a:blip r:embed="rId3"/>
              </a:buBlip>
            </a:pPr>
            <a:r>
              <a:rPr lang="en-GB" altLang="en-US" sz="2000" dirty="0" smtClean="0">
                <a:solidFill>
                  <a:schemeClr val="tx1"/>
                </a:solidFill>
                <a:latin typeface="Verdana" pitchFamily="34" charset="0"/>
                <a:ea typeface="ＭＳ Ｐゴシック" pitchFamily="34" charset="-128"/>
              </a:rPr>
              <a:t>Order materials </a:t>
            </a:r>
            <a:r>
              <a:rPr lang="en-GB" altLang="en-US" sz="2000" dirty="0">
                <a:solidFill>
                  <a:schemeClr val="tx1"/>
                </a:solidFill>
                <a:latin typeface="Verdana" pitchFamily="34" charset="0"/>
                <a:ea typeface="ＭＳ Ｐゴシック" pitchFamily="34" charset="-128"/>
              </a:rPr>
              <a:t>cut to size</a:t>
            </a:r>
          </a:p>
          <a:p>
            <a:pPr marL="431800" lvl="1" indent="-342900" eaLnBrk="1" hangingPunct="1">
              <a:spcBef>
                <a:spcPts val="0"/>
              </a:spcBef>
              <a:spcAft>
                <a:spcPts val="1200"/>
              </a:spcAft>
              <a:buSzPct val="100000"/>
              <a:buBlip>
                <a:blip r:embed="rId3"/>
              </a:buBlip>
            </a:pPr>
            <a:r>
              <a:rPr lang="en-GB" altLang="en-US" sz="2000" dirty="0" smtClean="0">
                <a:solidFill>
                  <a:schemeClr val="tx1"/>
                </a:solidFill>
                <a:latin typeface="Verdana" pitchFamily="34" charset="0"/>
                <a:ea typeface="ＭＳ Ｐゴシック" pitchFamily="34" charset="-128"/>
              </a:rPr>
              <a:t>Reuse offcuts and spare materials</a:t>
            </a:r>
          </a:p>
          <a:p>
            <a:pPr marL="431800" lvl="1" indent="-342900" eaLnBrk="1" hangingPunct="1">
              <a:spcBef>
                <a:spcPts val="0"/>
              </a:spcBef>
              <a:spcAft>
                <a:spcPts val="1200"/>
              </a:spcAft>
              <a:buSzPct val="100000"/>
              <a:buBlip>
                <a:blip r:embed="rId3"/>
              </a:buBlip>
            </a:pPr>
            <a:r>
              <a:rPr lang="en-GB" altLang="en-US" sz="2000" dirty="0" smtClean="0">
                <a:solidFill>
                  <a:schemeClr val="tx1"/>
                </a:solidFill>
                <a:latin typeface="Verdana" pitchFamily="34" charset="0"/>
                <a:ea typeface="ＭＳ Ｐゴシック" pitchFamily="34" charset="-128"/>
              </a:rPr>
              <a:t>National Community Wood Recycling scheme</a:t>
            </a:r>
          </a:p>
          <a:p>
            <a:pPr marL="431800" lvl="1" indent="-342900" eaLnBrk="1" hangingPunct="1">
              <a:spcBef>
                <a:spcPts val="0"/>
              </a:spcBef>
              <a:spcAft>
                <a:spcPts val="1200"/>
              </a:spcAft>
              <a:buSzPct val="100000"/>
              <a:buBlip>
                <a:blip r:embed="rId3"/>
              </a:buBlip>
            </a:pPr>
            <a:r>
              <a:rPr lang="en-GB" altLang="en-US" sz="2000" dirty="0" smtClean="0">
                <a:solidFill>
                  <a:schemeClr val="tx1"/>
                </a:solidFill>
                <a:latin typeface="Verdana" pitchFamily="34" charset="0"/>
                <a:ea typeface="ＭＳ Ｐゴシック" pitchFamily="34" charset="-128"/>
              </a:rPr>
              <a:t>Reduced packaging</a:t>
            </a:r>
          </a:p>
          <a:p>
            <a:pPr marL="431800" lvl="1" indent="-342900" eaLnBrk="1" hangingPunct="1">
              <a:spcBef>
                <a:spcPts val="0"/>
              </a:spcBef>
              <a:spcAft>
                <a:spcPts val="1200"/>
              </a:spcAft>
              <a:buSzPct val="100000"/>
              <a:buBlip>
                <a:blip r:embed="rId3"/>
              </a:buBlip>
            </a:pPr>
            <a:r>
              <a:rPr lang="en-GB" altLang="en-US" sz="2000" dirty="0" smtClean="0">
                <a:solidFill>
                  <a:schemeClr val="tx1"/>
                </a:solidFill>
                <a:latin typeface="Verdana" pitchFamily="34" charset="0"/>
                <a:ea typeface="ＭＳ Ｐゴシック" pitchFamily="34" charset="-128"/>
              </a:rPr>
              <a:t>Reuse site setup supplies</a:t>
            </a:r>
            <a:endParaRPr lang="en-GB" altLang="en-US" sz="2000" dirty="0">
              <a:solidFill>
                <a:schemeClr val="tx1"/>
              </a:solidFill>
              <a:latin typeface="Verdana" pitchFamily="34" charset="0"/>
              <a:ea typeface="ＭＳ Ｐゴシック" pitchFamily="34" charset="-128"/>
            </a:endParaRPr>
          </a:p>
        </p:txBody>
      </p:sp>
      <p:sp>
        <p:nvSpPr>
          <p:cNvPr id="4" name="Content Placeholder 2"/>
          <p:cNvSpPr txBox="1">
            <a:spLocks/>
          </p:cNvSpPr>
          <p:nvPr/>
        </p:nvSpPr>
        <p:spPr bwMode="auto">
          <a:xfrm>
            <a:off x="4593300" y="1152000"/>
            <a:ext cx="4017300" cy="27165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spcCol="360000" anchor="t" anchorCtr="0" compatLnSpc="1">
            <a:prstTxWarp prst="textNoShape">
              <a:avLst/>
            </a:prstTxWarp>
          </a:bodyPr>
          <a:lstStyle>
            <a:lvl1pPr marL="342900" indent="-342900" algn="l" defTabSz="457200" rtl="0" eaLnBrk="0" fontAlgn="base" hangingPunct="0">
              <a:spcBef>
                <a:spcPct val="20000"/>
              </a:spcBef>
              <a:spcAft>
                <a:spcPct val="0"/>
              </a:spcAft>
              <a:buClr>
                <a:schemeClr val="tx1"/>
              </a:buClr>
              <a:buFontTx/>
              <a:buNone/>
              <a:defRPr sz="1800" b="1" i="0" kern="1200">
                <a:solidFill>
                  <a:srgbClr val="970E2E"/>
                </a:solidFill>
                <a:latin typeface="Verdana"/>
                <a:ea typeface="ＭＳ Ｐゴシック" pitchFamily="-60" charset="-128"/>
                <a:cs typeface="Verdana"/>
              </a:defRPr>
            </a:lvl1pPr>
            <a:lvl2pPr marL="0" indent="-285750" algn="l" defTabSz="457200" rtl="0" eaLnBrk="0" fontAlgn="base" hangingPunct="0">
              <a:spcBef>
                <a:spcPts val="1776"/>
              </a:spcBef>
              <a:spcAft>
                <a:spcPct val="0"/>
              </a:spcAft>
              <a:buClrTx/>
              <a:buSzPct val="50000"/>
              <a:buFontTx/>
              <a:buNone/>
              <a:defRPr sz="1600" b="0" i="0" kern="1200" baseline="0">
                <a:solidFill>
                  <a:srgbClr val="827561"/>
                </a:solidFill>
                <a:latin typeface="Verdana"/>
                <a:ea typeface="ＭＳ Ｐゴシック" pitchFamily="-60" charset="-128"/>
                <a:cs typeface="Verdana"/>
              </a:defRPr>
            </a:lvl2pPr>
            <a:lvl3pPr marL="1143000" indent="-228600" algn="l" defTabSz="457200" rtl="0" eaLnBrk="0" fontAlgn="base" hangingPunct="0">
              <a:spcBef>
                <a:spcPct val="20000"/>
              </a:spcBef>
              <a:spcAft>
                <a:spcPct val="0"/>
              </a:spcAft>
              <a:buFontTx/>
              <a:buNone/>
              <a:defRPr sz="2400" b="0" i="0" kern="1200">
                <a:solidFill>
                  <a:srgbClr val="827561"/>
                </a:solidFill>
                <a:latin typeface="Verdana"/>
                <a:ea typeface="ＭＳ Ｐゴシック" pitchFamily="-60" charset="-128"/>
                <a:cs typeface="Verdana"/>
              </a:defRPr>
            </a:lvl3pPr>
            <a:lvl4pPr marL="1600200" indent="-228600" algn="l" defTabSz="457200" rtl="0" eaLnBrk="0" fontAlgn="base" hangingPunct="0">
              <a:spcBef>
                <a:spcPct val="20000"/>
              </a:spcBef>
              <a:spcAft>
                <a:spcPct val="0"/>
              </a:spcAft>
              <a:buFontTx/>
              <a:buNone/>
              <a:defRPr sz="2400" b="0" i="0" kern="1200">
                <a:solidFill>
                  <a:srgbClr val="827561"/>
                </a:solidFill>
                <a:latin typeface="Verdana"/>
                <a:ea typeface="ＭＳ Ｐゴシック" pitchFamily="-60" charset="-128"/>
                <a:cs typeface="Verdana"/>
              </a:defRPr>
            </a:lvl4pPr>
            <a:lvl5pPr marL="2057400" indent="-228600" algn="l" defTabSz="457200" rtl="0" eaLnBrk="0" fontAlgn="base" hangingPunct="0">
              <a:spcBef>
                <a:spcPct val="20000"/>
              </a:spcBef>
              <a:spcAft>
                <a:spcPct val="0"/>
              </a:spcAft>
              <a:buFontTx/>
              <a:buNone/>
              <a:defRPr sz="2400" b="0" i="0" kern="1200">
                <a:solidFill>
                  <a:srgbClr val="827561"/>
                </a:solidFill>
                <a:latin typeface="Verdana"/>
                <a:ea typeface="ＭＳ Ｐゴシック" pitchFamily="-60"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8900" lvl="1" indent="0" algn="ctr" eaLnBrk="1" hangingPunct="1">
              <a:spcBef>
                <a:spcPts val="0"/>
              </a:spcBef>
              <a:spcAft>
                <a:spcPts val="1200"/>
              </a:spcAft>
              <a:buSzPct val="100000"/>
            </a:pPr>
            <a:r>
              <a:rPr lang="en-GB" altLang="en-US" sz="2000" dirty="0" smtClean="0">
                <a:solidFill>
                  <a:schemeClr val="tx1"/>
                </a:solidFill>
                <a:latin typeface="Verdana" pitchFamily="34" charset="0"/>
                <a:ea typeface="ＭＳ Ｐゴシック" pitchFamily="34" charset="-128"/>
              </a:rPr>
              <a:t>Don’t</a:t>
            </a:r>
          </a:p>
          <a:p>
            <a:pPr marL="431800" lvl="1" indent="-342900" eaLnBrk="1" hangingPunct="1">
              <a:spcBef>
                <a:spcPts val="0"/>
              </a:spcBef>
              <a:spcAft>
                <a:spcPts val="1200"/>
              </a:spcAft>
              <a:buSzPct val="100000"/>
              <a:buBlip>
                <a:blip r:embed="rId4"/>
              </a:buBlip>
            </a:pPr>
            <a:r>
              <a:rPr lang="en-GB" altLang="en-US" sz="2000" dirty="0" smtClean="0">
                <a:solidFill>
                  <a:schemeClr val="tx1"/>
                </a:solidFill>
                <a:latin typeface="Verdana" pitchFamily="34" charset="0"/>
                <a:ea typeface="ＭＳ Ｐゴシック" pitchFamily="34" charset="-128"/>
              </a:rPr>
              <a:t>Accept </a:t>
            </a:r>
            <a:r>
              <a:rPr lang="en-GB" altLang="en-US" sz="2000" dirty="0">
                <a:solidFill>
                  <a:schemeClr val="tx1"/>
                </a:solidFill>
                <a:latin typeface="Verdana" pitchFamily="34" charset="0"/>
                <a:ea typeface="ＭＳ Ｐゴシック" pitchFamily="34" charset="-128"/>
              </a:rPr>
              <a:t>materials until storage is available</a:t>
            </a:r>
          </a:p>
          <a:p>
            <a:pPr marL="431800" lvl="1" indent="-342900" eaLnBrk="1" hangingPunct="1">
              <a:spcBef>
                <a:spcPts val="0"/>
              </a:spcBef>
              <a:spcAft>
                <a:spcPts val="1200"/>
              </a:spcAft>
              <a:buSzPct val="100000"/>
              <a:buBlip>
                <a:blip r:embed="rId4"/>
              </a:buBlip>
            </a:pPr>
            <a:r>
              <a:rPr lang="en-GB" altLang="en-US" sz="2000" dirty="0">
                <a:solidFill>
                  <a:schemeClr val="tx1"/>
                </a:solidFill>
                <a:latin typeface="Verdana" pitchFamily="34" charset="0"/>
                <a:ea typeface="ＭＳ Ｐゴシック" pitchFamily="34" charset="-128"/>
              </a:rPr>
              <a:t>Store without </a:t>
            </a:r>
            <a:r>
              <a:rPr lang="en-GB" altLang="en-US" sz="2000" dirty="0" smtClean="0">
                <a:solidFill>
                  <a:schemeClr val="tx1"/>
                </a:solidFill>
                <a:latin typeface="Verdana" pitchFamily="34" charset="0"/>
                <a:ea typeface="ＭＳ Ｐゴシック" pitchFamily="34" charset="-128"/>
              </a:rPr>
              <a:t>cover</a:t>
            </a:r>
          </a:p>
          <a:p>
            <a:pPr marL="431800" lvl="1" indent="-342900" eaLnBrk="1" hangingPunct="1">
              <a:spcBef>
                <a:spcPts val="0"/>
              </a:spcBef>
              <a:spcAft>
                <a:spcPts val="1200"/>
              </a:spcAft>
              <a:buSzPct val="100000"/>
              <a:buBlip>
                <a:blip r:embed="rId4"/>
              </a:buBlip>
            </a:pPr>
            <a:r>
              <a:rPr lang="en-GB" altLang="en-US" sz="2000" dirty="0" smtClean="0">
                <a:solidFill>
                  <a:schemeClr val="tx1"/>
                </a:solidFill>
                <a:latin typeface="Verdana" pitchFamily="34" charset="0"/>
                <a:ea typeface="ＭＳ Ｐゴシック" pitchFamily="34" charset="-128"/>
              </a:rPr>
              <a:t>Dispose without obtaining relevant licences/permits</a:t>
            </a:r>
            <a:endParaRPr lang="en-GB" altLang="en-US" sz="2000" dirty="0">
              <a:solidFill>
                <a:schemeClr val="tx1"/>
              </a:solidFill>
              <a:latin typeface="Verdana" pitchFamily="34" charset="0"/>
              <a:ea typeface="ＭＳ Ｐゴシック" pitchFamily="34" charset="-128"/>
            </a:endParaRPr>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7659" y="612000"/>
            <a:ext cx="13652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137" y="610929"/>
            <a:ext cx="1522213" cy="1596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45701" y="3616380"/>
            <a:ext cx="2828580" cy="238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8"/>
          <a:srcRect/>
          <a:stretch>
            <a:fillRect/>
          </a:stretch>
        </p:blipFill>
        <p:spPr bwMode="auto">
          <a:xfrm>
            <a:off x="7908449" y="92035"/>
            <a:ext cx="1142458" cy="958960"/>
          </a:xfrm>
          <a:prstGeom prst="rect">
            <a:avLst/>
          </a:prstGeom>
          <a:noFill/>
          <a:ln w="9525">
            <a:noFill/>
            <a:miter lim="800000"/>
            <a:headEnd/>
            <a:tailEnd/>
          </a:ln>
          <a:effectLst/>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6000" y="5400068"/>
            <a:ext cx="220980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643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268760"/>
            <a:ext cx="8291264" cy="4637112"/>
          </a:xfrm>
        </p:spPr>
        <p:txBody>
          <a:bodyPr/>
          <a:lstStyle/>
          <a:p>
            <a:r>
              <a:rPr lang="en-GB" dirty="0" smtClean="0">
                <a:solidFill>
                  <a:srgbClr val="FFFF00"/>
                </a:solidFill>
              </a:rPr>
              <a:t>Seek evidence of compliance</a:t>
            </a:r>
          </a:p>
          <a:p>
            <a:r>
              <a:rPr lang="en-GB" dirty="0" smtClean="0">
                <a:solidFill>
                  <a:srgbClr val="FFFF00"/>
                </a:solidFill>
              </a:rPr>
              <a:t>If in doubt </a:t>
            </a:r>
            <a:endParaRPr lang="en-GB" dirty="0">
              <a:solidFill>
                <a:srgbClr val="FFFF00"/>
              </a:solidFill>
            </a:endParaRP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4676" r="41726" b="5497"/>
          <a:stretch/>
        </p:blipFill>
        <p:spPr bwMode="auto">
          <a:xfrm>
            <a:off x="683569" y="2492896"/>
            <a:ext cx="5259662"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395536" y="188640"/>
            <a:ext cx="8229600" cy="1143000"/>
          </a:xfrm>
        </p:spPr>
        <p:txBody>
          <a:bodyPr>
            <a:normAutofit/>
          </a:bodyPr>
          <a:lstStyle/>
          <a:p>
            <a:r>
              <a:rPr lang="en-GB" sz="3200" dirty="0" smtClean="0">
                <a:latin typeface="+mn-lt"/>
              </a:rPr>
              <a:t>Most</a:t>
            </a:r>
            <a:r>
              <a:rPr lang="en-GB" sz="3200" b="1" dirty="0" smtClean="0">
                <a:latin typeface="+mn-lt"/>
              </a:rPr>
              <a:t> </a:t>
            </a:r>
            <a:r>
              <a:rPr lang="en-GB" sz="3200" dirty="0" smtClean="0">
                <a:latin typeface="+mn-lt"/>
              </a:rPr>
              <a:t>Important</a:t>
            </a:r>
            <a:r>
              <a:rPr lang="en-GB" sz="3200" b="1" dirty="0" smtClean="0">
                <a:latin typeface="+mn-lt"/>
              </a:rPr>
              <a:t> </a:t>
            </a:r>
            <a:endParaRPr lang="en-GB" sz="3200" b="1" dirty="0">
              <a:latin typeface="+mn-lt"/>
            </a:endParaRPr>
          </a:p>
        </p:txBody>
      </p:sp>
      <p:pic>
        <p:nvPicPr>
          <p:cNvPr id="6" name="Picture 5"/>
          <p:cNvPicPr>
            <a:picLocks noChangeAspect="1" noChangeArrowheads="1"/>
          </p:cNvPicPr>
          <p:nvPr/>
        </p:nvPicPr>
        <p:blipFill>
          <a:blip r:embed="rId4"/>
          <a:srcRect/>
          <a:stretch>
            <a:fillRect/>
          </a:stretch>
        </p:blipFill>
        <p:spPr bwMode="auto">
          <a:xfrm>
            <a:off x="7908449" y="92035"/>
            <a:ext cx="1142458" cy="958960"/>
          </a:xfrm>
          <a:prstGeom prst="rect">
            <a:avLst/>
          </a:prstGeom>
          <a:noFill/>
          <a:ln w="9525">
            <a:noFill/>
            <a:miter lim="800000"/>
            <a:headEnd/>
            <a:tailEnd/>
          </a:ln>
          <a:effectLst/>
        </p:spPr>
      </p:pic>
    </p:spTree>
    <p:extLst>
      <p:ext uri="{BB962C8B-B14F-4D97-AF65-F5344CB8AC3E}">
        <p14:creationId xmlns:p14="http://schemas.microsoft.com/office/powerpoint/2010/main" val="2115799455"/>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11560" y="3933056"/>
            <a:ext cx="1500732" cy="584775"/>
          </a:xfrm>
          <a:prstGeom prst="rect">
            <a:avLst/>
          </a:prstGeom>
          <a:noFill/>
        </p:spPr>
        <p:txBody>
          <a:bodyPr wrap="none" rtlCol="0">
            <a:spAutoFit/>
          </a:bodyPr>
          <a:lstStyle/>
          <a:p>
            <a:pPr fontAlgn="auto">
              <a:spcBef>
                <a:spcPts val="0"/>
              </a:spcBef>
              <a:spcAft>
                <a:spcPts val="0"/>
              </a:spcAft>
            </a:pPr>
            <a:r>
              <a:rPr lang="en-GB" sz="3200" b="1" dirty="0" smtClean="0">
                <a:solidFill>
                  <a:srgbClr val="FFFF00"/>
                </a:solidFill>
                <a:ea typeface="Verdana" panose="020B0604030504040204" pitchFamily="34" charset="0"/>
                <a:cs typeface="Verdana" panose="020B0604030504040204" pitchFamily="34" charset="0"/>
              </a:rPr>
              <a:t>3,000</a:t>
            </a:r>
            <a:endParaRPr lang="en-GB" sz="3200" b="1" dirty="0">
              <a:solidFill>
                <a:srgbClr val="FFFF00"/>
              </a:solidFill>
              <a:ea typeface="Verdana" panose="020B0604030504040204" pitchFamily="34" charset="0"/>
              <a:cs typeface="Verdana" panose="020B0604030504040204" pitchFamily="34" charset="0"/>
            </a:endParaRPr>
          </a:p>
        </p:txBody>
      </p:sp>
      <p:grpSp>
        <p:nvGrpSpPr>
          <p:cNvPr id="14" name="Group 13"/>
          <p:cNvGrpSpPr/>
          <p:nvPr/>
        </p:nvGrpSpPr>
        <p:grpSpPr>
          <a:xfrm>
            <a:off x="3230578" y="1783874"/>
            <a:ext cx="2556069" cy="2762807"/>
            <a:chOff x="-4857423" y="5818410"/>
            <a:chExt cx="2862649" cy="3695839"/>
          </a:xfrm>
        </p:grpSpPr>
        <p:pic>
          <p:nvPicPr>
            <p:cNvPr id="15" name="Picture 14"/>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4857423" y="5818410"/>
              <a:ext cx="2862649" cy="1931619"/>
            </a:xfrm>
            <a:prstGeom prst="rect">
              <a:avLst/>
            </a:prstGeom>
          </p:spPr>
        </p:pic>
        <p:sp>
          <p:nvSpPr>
            <p:cNvPr id="16" name="TextBox 15"/>
            <p:cNvSpPr txBox="1"/>
            <p:nvPr/>
          </p:nvSpPr>
          <p:spPr>
            <a:xfrm>
              <a:off x="-4429833" y="8731989"/>
              <a:ext cx="2007471" cy="782260"/>
            </a:xfrm>
            <a:prstGeom prst="rect">
              <a:avLst/>
            </a:prstGeom>
            <a:noFill/>
          </p:spPr>
          <p:txBody>
            <a:bodyPr wrap="none" rtlCol="0">
              <a:spAutoFit/>
            </a:bodyPr>
            <a:lstStyle/>
            <a:p>
              <a:pPr fontAlgn="auto">
                <a:spcBef>
                  <a:spcPts val="0"/>
                </a:spcBef>
                <a:spcAft>
                  <a:spcPts val="0"/>
                </a:spcAft>
              </a:pPr>
              <a:r>
                <a:rPr lang="en-GB" sz="3200" b="1" dirty="0">
                  <a:solidFill>
                    <a:srgbClr val="FFFF00"/>
                  </a:solidFill>
                  <a:ea typeface="Verdana" panose="020B0604030504040204" pitchFamily="34" charset="0"/>
                  <a:cs typeface="Verdana" panose="020B0604030504040204" pitchFamily="34" charset="0"/>
                </a:rPr>
                <a:t>10,000</a:t>
              </a:r>
            </a:p>
          </p:txBody>
        </p:sp>
      </p:grpSp>
      <p:sp>
        <p:nvSpPr>
          <p:cNvPr id="19" name="Text Box 62"/>
          <p:cNvSpPr txBox="1">
            <a:spLocks noChangeArrowheads="1"/>
          </p:cNvSpPr>
          <p:nvPr/>
        </p:nvSpPr>
        <p:spPr bwMode="auto">
          <a:xfrm>
            <a:off x="362472" y="404664"/>
            <a:ext cx="82922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7188" indent="-357188"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a:r>
              <a:rPr lang="en-GB" sz="3600" dirty="0" smtClean="0">
                <a:latin typeface="Verdana" pitchFamily="34" charset="0"/>
                <a:ea typeface="+mn-ea"/>
              </a:rPr>
              <a:t>About us </a:t>
            </a:r>
            <a:endParaRPr lang="en-GB" sz="3600" dirty="0">
              <a:latin typeface="Verdana" pitchFamily="34" charset="0"/>
              <a:ea typeface="+mn-ea"/>
            </a:endParaRPr>
          </a:p>
        </p:txBody>
      </p:sp>
      <p:sp>
        <p:nvSpPr>
          <p:cNvPr id="17" name="TextBox 16"/>
          <p:cNvSpPr txBox="1"/>
          <p:nvPr/>
        </p:nvSpPr>
        <p:spPr>
          <a:xfrm>
            <a:off x="6188733" y="3933055"/>
            <a:ext cx="2775119" cy="584775"/>
          </a:xfrm>
          <a:prstGeom prst="rect">
            <a:avLst/>
          </a:prstGeom>
          <a:noFill/>
        </p:spPr>
        <p:txBody>
          <a:bodyPr wrap="none" rtlCol="0">
            <a:spAutoFit/>
          </a:bodyPr>
          <a:lstStyle/>
          <a:p>
            <a:pPr fontAlgn="auto">
              <a:spcBef>
                <a:spcPts val="0"/>
              </a:spcBef>
              <a:spcAft>
                <a:spcPts val="0"/>
              </a:spcAft>
            </a:pPr>
            <a:r>
              <a:rPr lang="en-GB" sz="3200" b="1" dirty="0" smtClean="0">
                <a:solidFill>
                  <a:srgbClr val="FFFF00"/>
                </a:solidFill>
                <a:ea typeface="Verdana" panose="020B0604030504040204" pitchFamily="34" charset="0"/>
                <a:cs typeface="Verdana" panose="020B0604030504040204" pitchFamily="34" charset="0"/>
              </a:rPr>
              <a:t>£1.3 billion</a:t>
            </a:r>
          </a:p>
        </p:txBody>
      </p:sp>
      <p:pic>
        <p:nvPicPr>
          <p:cNvPr id="1028" name="Picture 4" descr="C:\Users\barretj\AppData\Local\Microsoft\Windows\Temporary Internet Files\Content.IE5\WGDP6YE1\MC900436353[1].png"/>
          <p:cNvPicPr>
            <a:picLocks noChangeAspect="1" noChangeArrowheads="1"/>
          </p:cNvPicPr>
          <p:nvPr/>
        </p:nvPicPr>
        <p:blipFill>
          <a:blip r:embed="rId4">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6804248" y="1942702"/>
            <a:ext cx="1276615" cy="127661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6" cstate="screen">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28639" y="1556792"/>
            <a:ext cx="2466573" cy="1905384"/>
          </a:xfrm>
          <a:prstGeom prst="rect">
            <a:avLst/>
          </a:prstGeom>
        </p:spPr>
      </p:pic>
      <p:pic>
        <p:nvPicPr>
          <p:cNvPr id="21" name="Picture 20"/>
          <p:cNvPicPr>
            <a:picLocks noChangeAspect="1" noChangeArrowheads="1"/>
          </p:cNvPicPr>
          <p:nvPr/>
        </p:nvPicPr>
        <p:blipFill>
          <a:blip r:embed="rId7"/>
          <a:srcRect/>
          <a:stretch>
            <a:fillRect/>
          </a:stretch>
        </p:blipFill>
        <p:spPr bwMode="auto">
          <a:xfrm>
            <a:off x="7908449" y="92035"/>
            <a:ext cx="1142458" cy="958960"/>
          </a:xfrm>
          <a:prstGeom prst="rect">
            <a:avLst/>
          </a:prstGeom>
          <a:noFill/>
          <a:ln w="9525">
            <a:noFill/>
            <a:miter lim="800000"/>
            <a:headEnd/>
            <a:tailEnd/>
          </a:ln>
          <a:effectLst/>
        </p:spPr>
      </p:pic>
    </p:spTree>
    <p:extLst>
      <p:ext uri="{BB962C8B-B14F-4D97-AF65-F5344CB8AC3E}">
        <p14:creationId xmlns:p14="http://schemas.microsoft.com/office/powerpoint/2010/main" val="983144659"/>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62"/>
          <p:cNvSpPr txBox="1">
            <a:spLocks noChangeArrowheads="1"/>
          </p:cNvSpPr>
          <p:nvPr/>
        </p:nvSpPr>
        <p:spPr bwMode="auto">
          <a:xfrm>
            <a:off x="362472" y="404664"/>
            <a:ext cx="82922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7188" indent="-357188"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a:r>
              <a:rPr lang="en-GB" sz="3600" dirty="0" smtClean="0">
                <a:latin typeface="Verdana" pitchFamily="34" charset="0"/>
                <a:ea typeface="+mn-ea"/>
              </a:rPr>
              <a:t>Sustainable Development</a:t>
            </a:r>
            <a:endParaRPr lang="en-GB" sz="3600" dirty="0">
              <a:latin typeface="Verdana" pitchFamily="34" charset="0"/>
              <a:ea typeface="+mn-ea"/>
            </a:endParaRPr>
          </a:p>
        </p:txBody>
      </p:sp>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7" y="3756431"/>
            <a:ext cx="2237531" cy="2153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7279" y="2275083"/>
            <a:ext cx="2688817" cy="258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142" y="1317919"/>
            <a:ext cx="2212634" cy="212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0113" y="1317919"/>
            <a:ext cx="2193137" cy="2111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80113" y="3756430"/>
            <a:ext cx="2173914" cy="2092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8"/>
          <p:cNvPicPr>
            <a:picLocks noChangeAspect="1" noChangeArrowheads="1"/>
          </p:cNvPicPr>
          <p:nvPr/>
        </p:nvPicPr>
        <p:blipFill>
          <a:blip r:embed="rId8"/>
          <a:srcRect/>
          <a:stretch>
            <a:fillRect/>
          </a:stretch>
        </p:blipFill>
        <p:spPr bwMode="auto">
          <a:xfrm>
            <a:off x="7884368" y="92035"/>
            <a:ext cx="1142458" cy="958960"/>
          </a:xfrm>
          <a:prstGeom prst="rect">
            <a:avLst/>
          </a:prstGeom>
          <a:noFill/>
          <a:ln w="9525">
            <a:noFill/>
            <a:miter lim="800000"/>
            <a:headEnd/>
            <a:tailEnd/>
          </a:ln>
          <a:effectLst/>
        </p:spPr>
      </p:pic>
    </p:spTree>
    <p:extLst>
      <p:ext uri="{BB962C8B-B14F-4D97-AF65-F5344CB8AC3E}">
        <p14:creationId xmlns:p14="http://schemas.microsoft.com/office/powerpoint/2010/main" val="148867995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childTnLst>
                                </p:cTn>
                              </p:par>
                              <p:par>
                                <p:cTn id="31" presetID="26" presetClass="emph" presetSubtype="0" fill="hold" nodeType="withEffect">
                                  <p:stCondLst>
                                    <p:cond delay="500"/>
                                  </p:stCondLst>
                                  <p:childTnLst>
                                    <p:animEffect transition="out" filter="fade">
                                      <p:cBhvr>
                                        <p:cTn id="32" dur="1000" tmFilter="0, 0; .2, .5; .8, .5; 1, 0"/>
                                        <p:tgtEl>
                                          <p:spTgt spid="24"/>
                                        </p:tgtEl>
                                      </p:cBhvr>
                                    </p:animEffect>
                                    <p:animScale>
                                      <p:cBhvr>
                                        <p:cTn id="33" dur="500" autoRev="1" fill="hold"/>
                                        <p:tgtEl>
                                          <p:spTgt spid="2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88640"/>
            <a:ext cx="8229600" cy="1143000"/>
          </a:xfrm>
        </p:spPr>
        <p:txBody>
          <a:bodyPr>
            <a:noAutofit/>
          </a:bodyPr>
          <a:lstStyle/>
          <a:p>
            <a:r>
              <a:rPr lang="en-GB" sz="3600" dirty="0" smtClean="0">
                <a:latin typeface="+mn-lt"/>
              </a:rPr>
              <a:t>Waste Performance</a:t>
            </a:r>
            <a:endParaRPr lang="en-GB" sz="3600" dirty="0">
              <a:latin typeface="+mn-lt"/>
            </a:endParaRPr>
          </a:p>
        </p:txBody>
      </p:sp>
      <p:graphicFrame>
        <p:nvGraphicFramePr>
          <p:cNvPr id="8" name="Chart 7"/>
          <p:cNvGraphicFramePr>
            <a:graphicFrameLocks/>
          </p:cNvGraphicFramePr>
          <p:nvPr>
            <p:extLst>
              <p:ext uri="{D42A27DB-BD31-4B8C-83A1-F6EECF244321}">
                <p14:modId xmlns:p14="http://schemas.microsoft.com/office/powerpoint/2010/main" val="3980922245"/>
              </p:ext>
            </p:extLst>
          </p:nvPr>
        </p:nvGraphicFramePr>
        <p:xfrm>
          <a:off x="1" y="1844824"/>
          <a:ext cx="4139952" cy="41764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3468287045"/>
              </p:ext>
            </p:extLst>
          </p:nvPr>
        </p:nvGraphicFramePr>
        <p:xfrm>
          <a:off x="4211960" y="1556792"/>
          <a:ext cx="4388296" cy="403244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7380312" y="5229200"/>
            <a:ext cx="576064" cy="288032"/>
          </a:xfrm>
          <a:prstGeom prst="rect">
            <a:avLst/>
          </a:prstGeom>
          <a:solidFill>
            <a:schemeClr val="bg1"/>
          </a:solidFill>
        </p:spPr>
        <p:txBody>
          <a:bodyPr wrap="square" rtlCol="0">
            <a:spAutoFit/>
          </a:bodyPr>
          <a:lstStyle/>
          <a:p>
            <a:endParaRPr lang="en-GB" dirty="0"/>
          </a:p>
        </p:txBody>
      </p:sp>
      <p:pic>
        <p:nvPicPr>
          <p:cNvPr id="7" name="Picture 6"/>
          <p:cNvPicPr>
            <a:picLocks noChangeAspect="1" noChangeArrowheads="1"/>
          </p:cNvPicPr>
          <p:nvPr/>
        </p:nvPicPr>
        <p:blipFill>
          <a:blip r:embed="rId4"/>
          <a:srcRect/>
          <a:stretch>
            <a:fillRect/>
          </a:stretch>
        </p:blipFill>
        <p:spPr bwMode="auto">
          <a:xfrm>
            <a:off x="7908449" y="92035"/>
            <a:ext cx="1142458" cy="958960"/>
          </a:xfrm>
          <a:prstGeom prst="rect">
            <a:avLst/>
          </a:prstGeom>
          <a:noFill/>
          <a:ln w="9525">
            <a:noFill/>
            <a:miter lim="800000"/>
            <a:headEnd/>
            <a:tailEnd/>
          </a:ln>
          <a:effectLst/>
        </p:spPr>
      </p:pic>
    </p:spTree>
    <p:extLst>
      <p:ext uri="{BB962C8B-B14F-4D97-AF65-F5344CB8AC3E}">
        <p14:creationId xmlns:p14="http://schemas.microsoft.com/office/powerpoint/2010/main" val="2126274945"/>
      </p:ext>
    </p:extLst>
  </p:cSld>
  <p:clrMapOvr>
    <a:masterClrMapping/>
  </p:clrMapOvr>
  <p:transition spd="slow">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62"/>
          <p:cNvSpPr txBox="1">
            <a:spLocks noChangeArrowheads="1"/>
          </p:cNvSpPr>
          <p:nvPr/>
        </p:nvSpPr>
        <p:spPr bwMode="auto">
          <a:xfrm>
            <a:off x="362472" y="481026"/>
            <a:ext cx="82922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7188" indent="-357188"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a:r>
              <a:rPr lang="en-GB" sz="3600" dirty="0" smtClean="0">
                <a:latin typeface="Verdana" pitchFamily="34" charset="0"/>
                <a:ea typeface="+mn-ea"/>
              </a:rPr>
              <a:t>Managing Contractor</a:t>
            </a:r>
          </a:p>
        </p:txBody>
      </p:sp>
      <p:sp>
        <p:nvSpPr>
          <p:cNvPr id="20" name="TextBox 19"/>
          <p:cNvSpPr txBox="1"/>
          <p:nvPr/>
        </p:nvSpPr>
        <p:spPr>
          <a:xfrm>
            <a:off x="630288" y="4437112"/>
            <a:ext cx="5357557" cy="2062103"/>
          </a:xfrm>
          <a:prstGeom prst="rect">
            <a:avLst/>
          </a:prstGeom>
          <a:noFill/>
        </p:spPr>
        <p:txBody>
          <a:bodyPr wrap="none" rtlCol="0">
            <a:spAutoFit/>
          </a:bodyPr>
          <a:lstStyle/>
          <a:p>
            <a:pPr marL="457200" indent="-457200" fontAlgn="auto">
              <a:spcBef>
                <a:spcPts val="0"/>
              </a:spcBef>
              <a:spcAft>
                <a:spcPts val="0"/>
              </a:spcAft>
              <a:buFont typeface="Arial" pitchFamily="34" charset="0"/>
              <a:buChar char="•"/>
            </a:pPr>
            <a:r>
              <a:rPr lang="en-GB" sz="3200" dirty="0" smtClean="0">
                <a:solidFill>
                  <a:srgbClr val="FFFF00"/>
                </a:solidFill>
                <a:ea typeface="Verdana" panose="020B0604030504040204" pitchFamily="34" charset="0"/>
                <a:cs typeface="Verdana" panose="020B0604030504040204" pitchFamily="34" charset="0"/>
              </a:rPr>
              <a:t>150 sites</a:t>
            </a:r>
          </a:p>
          <a:p>
            <a:pPr marL="457200" indent="-457200" fontAlgn="auto">
              <a:spcBef>
                <a:spcPts val="0"/>
              </a:spcBef>
              <a:spcAft>
                <a:spcPts val="0"/>
              </a:spcAft>
              <a:buFont typeface="Arial" pitchFamily="34" charset="0"/>
              <a:buChar char="•"/>
            </a:pPr>
            <a:r>
              <a:rPr lang="en-GB" sz="3200" dirty="0" smtClean="0">
                <a:solidFill>
                  <a:srgbClr val="FFFF00"/>
                </a:solidFill>
                <a:ea typeface="Verdana" panose="020B0604030504040204" pitchFamily="34" charset="0"/>
                <a:cs typeface="Verdana" panose="020B0604030504040204" pitchFamily="34" charset="0"/>
              </a:rPr>
              <a:t>Free issue</a:t>
            </a:r>
          </a:p>
          <a:p>
            <a:pPr marL="457200" indent="-457200" fontAlgn="auto">
              <a:spcBef>
                <a:spcPts val="0"/>
              </a:spcBef>
              <a:spcAft>
                <a:spcPts val="0"/>
              </a:spcAft>
              <a:buFont typeface="Arial" pitchFamily="34" charset="0"/>
              <a:buChar char="•"/>
            </a:pPr>
            <a:r>
              <a:rPr lang="en-GB" sz="3200" dirty="0" smtClean="0">
                <a:solidFill>
                  <a:srgbClr val="FFFF00"/>
                </a:solidFill>
                <a:ea typeface="Verdana" panose="020B0604030504040204" pitchFamily="34" charset="0"/>
                <a:cs typeface="Verdana" panose="020B0604030504040204" pitchFamily="34" charset="0"/>
              </a:rPr>
              <a:t>Supply chain packages</a:t>
            </a:r>
          </a:p>
          <a:p>
            <a:pPr marL="457200" indent="-457200" fontAlgn="auto">
              <a:spcBef>
                <a:spcPts val="0"/>
              </a:spcBef>
              <a:spcAft>
                <a:spcPts val="0"/>
              </a:spcAft>
              <a:buFont typeface="Arial" pitchFamily="34" charset="0"/>
              <a:buChar char="•"/>
            </a:pPr>
            <a:r>
              <a:rPr lang="en-GB" sz="3200" dirty="0" smtClean="0">
                <a:solidFill>
                  <a:srgbClr val="FFFF00"/>
                </a:solidFill>
                <a:ea typeface="Verdana" panose="020B0604030504040204" pitchFamily="34" charset="0"/>
                <a:cs typeface="Verdana" panose="020B0604030504040204" pitchFamily="34" charset="0"/>
              </a:rPr>
              <a:t>S/C trade exemption</a:t>
            </a:r>
          </a:p>
        </p:txBody>
      </p:sp>
      <p:pic>
        <p:nvPicPr>
          <p:cNvPr id="2051" name="Picture 3" descr="\\WDFS66\Re-Thinking\05 Communications\Pictures\Waste\waste skips at Yate Academy Glocs WDC Cardiff\Progress 15.07.11 00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237" b="26497"/>
          <a:stretch/>
        </p:blipFill>
        <p:spPr bwMode="auto">
          <a:xfrm>
            <a:off x="507858" y="1124744"/>
            <a:ext cx="8001509" cy="31366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a:srcRect/>
          <a:stretch>
            <a:fillRect/>
          </a:stretch>
        </p:blipFill>
        <p:spPr bwMode="auto">
          <a:xfrm>
            <a:off x="7908449" y="92035"/>
            <a:ext cx="1142458" cy="958960"/>
          </a:xfrm>
          <a:prstGeom prst="rect">
            <a:avLst/>
          </a:prstGeom>
          <a:noFill/>
          <a:ln w="9525">
            <a:noFill/>
            <a:miter lim="800000"/>
            <a:headEnd/>
            <a:tailEnd/>
          </a:ln>
          <a:effectLst/>
        </p:spPr>
      </p:pic>
    </p:spTree>
    <p:extLst>
      <p:ext uri="{BB962C8B-B14F-4D97-AF65-F5344CB8AC3E}">
        <p14:creationId xmlns:p14="http://schemas.microsoft.com/office/powerpoint/2010/main" val="1873963721"/>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62"/>
          <p:cNvSpPr txBox="1">
            <a:spLocks noChangeArrowheads="1"/>
          </p:cNvSpPr>
          <p:nvPr/>
        </p:nvSpPr>
        <p:spPr bwMode="auto">
          <a:xfrm>
            <a:off x="362472" y="481026"/>
            <a:ext cx="82922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7188" indent="-357188"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a:r>
              <a:rPr lang="en-GB" sz="3200" dirty="0" smtClean="0">
                <a:latin typeface="Verdana" pitchFamily="34" charset="0"/>
                <a:ea typeface="+mn-ea"/>
              </a:rPr>
              <a:t>Challenge and Opportunity  </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945" t="25021" r="9666" b="38832"/>
          <a:stretch/>
        </p:blipFill>
        <p:spPr bwMode="auto">
          <a:xfrm>
            <a:off x="-468560" y="1556792"/>
            <a:ext cx="8963807"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454908" y="4222560"/>
            <a:ext cx="8024770" cy="2246769"/>
          </a:xfrm>
          <a:prstGeom prst="rect">
            <a:avLst/>
          </a:prstGeom>
          <a:noFill/>
        </p:spPr>
        <p:txBody>
          <a:bodyPr wrap="square" rtlCol="0">
            <a:spAutoFit/>
          </a:bodyPr>
          <a:lstStyle/>
          <a:p>
            <a:pPr marL="355600" indent="-355600" fontAlgn="auto">
              <a:spcBef>
                <a:spcPts val="0"/>
              </a:spcBef>
              <a:spcAft>
                <a:spcPts val="0"/>
              </a:spcAft>
              <a:buFont typeface="Arial" pitchFamily="34" charset="0"/>
              <a:buChar char="•"/>
            </a:pPr>
            <a:r>
              <a:rPr lang="en-GB" sz="2800" dirty="0" smtClean="0">
                <a:solidFill>
                  <a:srgbClr val="FFFF00"/>
                </a:solidFill>
                <a:ea typeface="Verdana" panose="020B0604030504040204" pitchFamily="34" charset="0"/>
                <a:cs typeface="Verdana" panose="020B0604030504040204" pitchFamily="34" charset="0"/>
              </a:rPr>
              <a:t>97% think complying….</a:t>
            </a:r>
          </a:p>
          <a:p>
            <a:pPr fontAlgn="auto">
              <a:spcBef>
                <a:spcPts val="0"/>
              </a:spcBef>
              <a:spcAft>
                <a:spcPts val="0"/>
              </a:spcAft>
            </a:pPr>
            <a:r>
              <a:rPr lang="en-GB" sz="2800" dirty="0" smtClean="0">
                <a:solidFill>
                  <a:srgbClr val="FFFF00"/>
                </a:solidFill>
                <a:ea typeface="Verdana" panose="020B0604030504040204" pitchFamily="34" charset="0"/>
                <a:cs typeface="Verdana" panose="020B0604030504040204" pitchFamily="34" charset="0"/>
              </a:rPr>
              <a:t>	</a:t>
            </a:r>
            <a:r>
              <a:rPr lang="en-GB" sz="2000" dirty="0" smtClean="0">
                <a:solidFill>
                  <a:srgbClr val="FFFF00"/>
                </a:solidFill>
                <a:ea typeface="Verdana" panose="020B0604030504040204" pitchFamily="34" charset="0"/>
                <a:cs typeface="Verdana" panose="020B0604030504040204" pitchFamily="34" charset="0"/>
              </a:rPr>
              <a:t>….but lack </a:t>
            </a:r>
            <a:r>
              <a:rPr lang="en-GB" sz="2000" dirty="0" err="1" smtClean="0">
                <a:solidFill>
                  <a:srgbClr val="FFFF00"/>
                </a:solidFill>
                <a:ea typeface="Verdana" panose="020B0604030504040204" pitchFamily="34" charset="0"/>
                <a:cs typeface="Verdana" panose="020B0604030504040204" pitchFamily="34" charset="0"/>
              </a:rPr>
              <a:t>DoC</a:t>
            </a:r>
            <a:r>
              <a:rPr lang="en-GB" sz="2000" dirty="0" smtClean="0">
                <a:solidFill>
                  <a:srgbClr val="FFFF00"/>
                </a:solidFill>
                <a:ea typeface="Verdana" panose="020B0604030504040204" pitchFamily="34" charset="0"/>
                <a:cs typeface="Verdana" panose="020B0604030504040204" pitchFamily="34" charset="0"/>
              </a:rPr>
              <a:t> evidence (legal &amp; commercial docs)</a:t>
            </a:r>
          </a:p>
          <a:p>
            <a:pPr marL="355600" indent="-355600" fontAlgn="auto">
              <a:spcBef>
                <a:spcPts val="0"/>
              </a:spcBef>
              <a:spcAft>
                <a:spcPts val="0"/>
              </a:spcAft>
              <a:buFont typeface="Arial" pitchFamily="34" charset="0"/>
              <a:buChar char="•"/>
            </a:pPr>
            <a:r>
              <a:rPr lang="en-GB" sz="2800" dirty="0" smtClean="0">
                <a:solidFill>
                  <a:srgbClr val="FFFF00"/>
                </a:solidFill>
                <a:ea typeface="Verdana" panose="020B0604030504040204" pitchFamily="34" charset="0"/>
                <a:cs typeface="Verdana" panose="020B0604030504040204" pitchFamily="34" charset="0"/>
              </a:rPr>
              <a:t>&gt;33% not sure kept WTNs</a:t>
            </a:r>
          </a:p>
          <a:p>
            <a:pPr marL="355600" indent="-355600">
              <a:buFont typeface="Arial" pitchFamily="34" charset="0"/>
              <a:buChar char="•"/>
            </a:pPr>
            <a:r>
              <a:rPr lang="en-GB" sz="2800" dirty="0" smtClean="0">
                <a:solidFill>
                  <a:srgbClr val="FFFF00"/>
                </a:solidFill>
                <a:ea typeface="Verdana" panose="020B0604030504040204" pitchFamily="34" charset="0"/>
                <a:cs typeface="Verdana" panose="020B0604030504040204" pitchFamily="34" charset="0"/>
              </a:rPr>
              <a:t>WTN for data </a:t>
            </a:r>
          </a:p>
          <a:p>
            <a:pPr marL="355600" indent="-355600">
              <a:buFont typeface="Arial" pitchFamily="34" charset="0"/>
              <a:buChar char="•"/>
            </a:pPr>
            <a:r>
              <a:rPr lang="en-GB" sz="2800" dirty="0" smtClean="0">
                <a:solidFill>
                  <a:srgbClr val="FFFF00"/>
                </a:solidFill>
                <a:ea typeface="Verdana" panose="020B0604030504040204" pitchFamily="34" charset="0"/>
                <a:cs typeface="Verdana" panose="020B0604030504040204" pitchFamily="34" charset="0"/>
              </a:rPr>
              <a:t>What are you paying for?</a:t>
            </a:r>
            <a:endParaRPr lang="en-GB" sz="2800" dirty="0">
              <a:solidFill>
                <a:srgbClr val="FFFF00"/>
              </a:solidFill>
              <a:ea typeface="Verdana" panose="020B0604030504040204" pitchFamily="34" charset="0"/>
              <a:cs typeface="Verdana" panose="020B0604030504040204" pitchFamily="34" charset="0"/>
            </a:endParaRPr>
          </a:p>
        </p:txBody>
      </p:sp>
      <p:pic>
        <p:nvPicPr>
          <p:cNvPr id="7" name="Picture 6"/>
          <p:cNvPicPr>
            <a:picLocks noChangeAspect="1" noChangeArrowheads="1"/>
          </p:cNvPicPr>
          <p:nvPr/>
        </p:nvPicPr>
        <p:blipFill>
          <a:blip r:embed="rId4"/>
          <a:srcRect/>
          <a:stretch>
            <a:fillRect/>
          </a:stretch>
        </p:blipFill>
        <p:spPr bwMode="auto">
          <a:xfrm>
            <a:off x="7908449" y="92035"/>
            <a:ext cx="1142458" cy="958960"/>
          </a:xfrm>
          <a:prstGeom prst="rect">
            <a:avLst/>
          </a:prstGeom>
          <a:noFill/>
          <a:ln w="9525">
            <a:noFill/>
            <a:miter lim="800000"/>
            <a:headEnd/>
            <a:tailEnd/>
          </a:ln>
          <a:effectLst/>
        </p:spPr>
      </p:pic>
    </p:spTree>
    <p:extLst>
      <p:ext uri="{BB962C8B-B14F-4D97-AF65-F5344CB8AC3E}">
        <p14:creationId xmlns:p14="http://schemas.microsoft.com/office/powerpoint/2010/main" val="3154201154"/>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47142"/>
            <a:ext cx="8382476" cy="4770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srcRect/>
          <a:stretch>
            <a:fillRect/>
          </a:stretch>
        </p:blipFill>
        <p:spPr bwMode="auto">
          <a:xfrm>
            <a:off x="7908449" y="92035"/>
            <a:ext cx="1142458" cy="958960"/>
          </a:xfrm>
          <a:prstGeom prst="rect">
            <a:avLst/>
          </a:prstGeom>
          <a:noFill/>
          <a:ln w="9525">
            <a:noFill/>
            <a:miter lim="800000"/>
            <a:headEnd/>
            <a:tailEnd/>
          </a:ln>
          <a:effectLst/>
        </p:spPr>
      </p:pic>
    </p:spTree>
    <p:extLst>
      <p:ext uri="{BB962C8B-B14F-4D97-AF65-F5344CB8AC3E}">
        <p14:creationId xmlns:p14="http://schemas.microsoft.com/office/powerpoint/2010/main" val="4184155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5235" y="1393154"/>
            <a:ext cx="5502165" cy="2708434"/>
          </a:xfrm>
          <a:prstGeom prst="rect">
            <a:avLst/>
          </a:prstGeom>
        </p:spPr>
        <p:txBody>
          <a:bodyPr wrap="square">
            <a:spAutoFit/>
          </a:bodyPr>
          <a:lstStyle/>
          <a:p>
            <a:pPr>
              <a:buSzTx/>
            </a:pPr>
            <a:endParaRPr lang="en-GB" altLang="en-US" sz="2000" b="1" dirty="0" smtClean="0">
              <a:latin typeface="Verdana" pitchFamily="34" charset="0"/>
              <a:ea typeface="ＭＳ Ｐゴシック" pitchFamily="34" charset="-128"/>
            </a:endParaRPr>
          </a:p>
          <a:p>
            <a:pPr algn="just">
              <a:buSzTx/>
            </a:pPr>
            <a:r>
              <a:rPr lang="en-GB" altLang="en-US" i="1" dirty="0" smtClean="0">
                <a:latin typeface="Verdana" pitchFamily="34" charset="0"/>
                <a:ea typeface="ＭＳ Ｐゴシック" pitchFamily="34" charset="-128"/>
              </a:rPr>
              <a:t>“any </a:t>
            </a:r>
            <a:r>
              <a:rPr lang="en-GB" altLang="en-US" i="1" dirty="0">
                <a:latin typeface="Verdana" pitchFamily="34" charset="0"/>
                <a:ea typeface="ＭＳ Ｐゴシック" pitchFamily="34" charset="-128"/>
              </a:rPr>
              <a:t>substance or object that the holder </a:t>
            </a:r>
            <a:r>
              <a:rPr lang="en-GB" altLang="en-US" i="1" dirty="0">
                <a:solidFill>
                  <a:srgbClr val="FFFF00"/>
                </a:solidFill>
                <a:latin typeface="Verdana" pitchFamily="34" charset="0"/>
                <a:ea typeface="ＭＳ Ｐゴシック" pitchFamily="34" charset="-128"/>
              </a:rPr>
              <a:t>discards, intends to discard, or is required to discard</a:t>
            </a:r>
            <a:r>
              <a:rPr lang="en-GB" altLang="en-US" i="1" dirty="0">
                <a:latin typeface="Verdana" pitchFamily="34" charset="0"/>
                <a:ea typeface="ＭＳ Ｐゴシック" pitchFamily="34" charset="-128"/>
              </a:rPr>
              <a:t>.”</a:t>
            </a:r>
          </a:p>
          <a:p>
            <a:pPr>
              <a:buSzTx/>
            </a:pPr>
            <a:endParaRPr lang="en-GB" altLang="en-US" sz="2000" b="1" dirty="0" smtClean="0">
              <a:latin typeface="Verdana" pitchFamily="34" charset="0"/>
              <a:ea typeface="ＭＳ Ｐゴシック" pitchFamily="34" charset="-128"/>
            </a:endParaRPr>
          </a:p>
          <a:p>
            <a:pPr>
              <a:buSzTx/>
            </a:pPr>
            <a:r>
              <a:rPr lang="en-GB" altLang="en-US" sz="2000" b="1" dirty="0" smtClean="0">
                <a:latin typeface="Verdana" pitchFamily="34" charset="0"/>
                <a:ea typeface="ＭＳ Ｐゴシック" pitchFamily="34" charset="-128"/>
              </a:rPr>
              <a:t>Not </a:t>
            </a:r>
            <a:r>
              <a:rPr lang="en-GB" altLang="en-US" sz="2000" b="1" dirty="0">
                <a:latin typeface="Verdana" pitchFamily="34" charset="0"/>
                <a:ea typeface="ＭＳ Ｐゴシック" pitchFamily="34" charset="-128"/>
              </a:rPr>
              <a:t>Waste </a:t>
            </a:r>
            <a:r>
              <a:rPr lang="en-GB" altLang="en-US" sz="2000" b="1" dirty="0" smtClean="0">
                <a:latin typeface="Verdana" pitchFamily="34" charset="0"/>
                <a:ea typeface="ＭＳ Ｐゴシック" pitchFamily="34" charset="-128"/>
              </a:rPr>
              <a:t>if…</a:t>
            </a:r>
          </a:p>
          <a:p>
            <a:pPr>
              <a:buSzTx/>
            </a:pPr>
            <a:endParaRPr lang="en-GB" altLang="en-US" sz="2000" b="1" dirty="0">
              <a:latin typeface="Verdana" pitchFamily="34" charset="0"/>
              <a:ea typeface="ＭＳ Ｐゴシック" pitchFamily="34" charset="-128"/>
            </a:endParaRPr>
          </a:p>
          <a:p>
            <a:pPr>
              <a:buSzTx/>
            </a:pPr>
            <a:r>
              <a:rPr lang="en-GB" altLang="en-US" dirty="0" smtClean="0">
                <a:latin typeface="Verdana" pitchFamily="34" charset="0"/>
                <a:ea typeface="ＭＳ Ｐゴシック" pitchFamily="34" charset="-128"/>
              </a:rPr>
              <a:t>The </a:t>
            </a:r>
            <a:r>
              <a:rPr lang="en-GB" altLang="en-US" dirty="0">
                <a:latin typeface="Verdana" pitchFamily="34" charset="0"/>
                <a:ea typeface="ＭＳ Ｐゴシック" pitchFamily="34" charset="-128"/>
              </a:rPr>
              <a:t>material is to be used as </a:t>
            </a:r>
            <a:r>
              <a:rPr lang="en-GB" altLang="en-US" dirty="0" smtClean="0">
                <a:latin typeface="Verdana" pitchFamily="34" charset="0"/>
                <a:ea typeface="ＭＳ Ｐゴシック" pitchFamily="34" charset="-128"/>
              </a:rPr>
              <a:t>part </a:t>
            </a:r>
            <a:r>
              <a:rPr lang="en-GB" altLang="en-US" dirty="0">
                <a:latin typeface="Verdana" pitchFamily="34" charset="0"/>
                <a:ea typeface="ＭＳ Ｐゴシック" pitchFamily="34" charset="-128"/>
              </a:rPr>
              <a:t>of the development </a:t>
            </a:r>
            <a:r>
              <a:rPr lang="en-GB" altLang="en-US" u="sng" dirty="0">
                <a:latin typeface="Verdana" pitchFamily="34" charset="0"/>
                <a:ea typeface="ＭＳ Ｐゴシック" pitchFamily="34" charset="-128"/>
              </a:rPr>
              <a:t>WITHOUT</a:t>
            </a:r>
            <a:r>
              <a:rPr lang="en-GB" altLang="en-US" dirty="0">
                <a:latin typeface="Verdana" pitchFamily="34" charset="0"/>
                <a:ea typeface="ＭＳ Ｐゴシック" pitchFamily="34" charset="-128"/>
              </a:rPr>
              <a:t> </a:t>
            </a:r>
            <a:r>
              <a:rPr lang="en-GB" altLang="en-US" dirty="0" smtClean="0">
                <a:latin typeface="Verdana" pitchFamily="34" charset="0"/>
                <a:ea typeface="ＭＳ Ｐゴシック" pitchFamily="34" charset="-128"/>
              </a:rPr>
              <a:t>further treatment.</a:t>
            </a:r>
            <a:endParaRPr lang="en-GB" altLang="en-US" dirty="0">
              <a:latin typeface="Verdana" pitchFamily="34" charset="0"/>
              <a:ea typeface="ＭＳ Ｐゴシック" pitchFamily="34" charset="-128"/>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139" t="12708" r="33357" b="8190"/>
          <a:stretch/>
        </p:blipFill>
        <p:spPr bwMode="auto">
          <a:xfrm>
            <a:off x="5928488" y="1189064"/>
            <a:ext cx="2963992" cy="4184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62"/>
          <p:cNvSpPr txBox="1">
            <a:spLocks noChangeArrowheads="1"/>
          </p:cNvSpPr>
          <p:nvPr/>
        </p:nvSpPr>
        <p:spPr bwMode="auto">
          <a:xfrm>
            <a:off x="362472" y="481026"/>
            <a:ext cx="70480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7188" indent="-357188"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a:r>
              <a:rPr lang="en-GB" sz="3200" b="1" dirty="0" smtClean="0">
                <a:latin typeface="Verdana" pitchFamily="34" charset="0"/>
                <a:ea typeface="+mn-ea"/>
              </a:rPr>
              <a:t>What is Waste?</a:t>
            </a:r>
          </a:p>
        </p:txBody>
      </p:sp>
      <p:pic>
        <p:nvPicPr>
          <p:cNvPr id="8" name="Picture 7"/>
          <p:cNvPicPr>
            <a:picLocks noChangeAspect="1" noChangeArrowheads="1"/>
          </p:cNvPicPr>
          <p:nvPr/>
        </p:nvPicPr>
        <p:blipFill>
          <a:blip r:embed="rId4"/>
          <a:srcRect/>
          <a:stretch>
            <a:fillRect/>
          </a:stretch>
        </p:blipFill>
        <p:spPr bwMode="auto">
          <a:xfrm>
            <a:off x="7908449" y="92035"/>
            <a:ext cx="1142458" cy="958960"/>
          </a:xfrm>
          <a:prstGeom prst="rect">
            <a:avLst/>
          </a:prstGeom>
          <a:noFill/>
          <a:ln w="9525">
            <a:noFill/>
            <a:miter lim="800000"/>
            <a:headEnd/>
            <a:tailEnd/>
          </a:ln>
          <a:effectLst/>
        </p:spPr>
      </p:pic>
    </p:spTree>
    <p:extLst>
      <p:ext uri="{BB962C8B-B14F-4D97-AF65-F5344CB8AC3E}">
        <p14:creationId xmlns:p14="http://schemas.microsoft.com/office/powerpoint/2010/main" val="273130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000" y="395953"/>
            <a:ext cx="6732304" cy="584775"/>
          </a:xfrm>
          <a:prstGeom prst="rect">
            <a:avLst/>
          </a:prstGeom>
          <a:noFill/>
        </p:spPr>
        <p:txBody>
          <a:bodyPr wrap="square" rtlCol="0">
            <a:spAutoFit/>
          </a:bodyPr>
          <a:lstStyle/>
          <a:p>
            <a:r>
              <a:rPr lang="en-GB" sz="3200" dirty="0" smtClean="0">
                <a:latin typeface="Verdana"/>
                <a:ea typeface="Calibri"/>
                <a:cs typeface="Times New Roman"/>
              </a:rPr>
              <a:t>Waste Types &amp; Landfill Tax</a:t>
            </a:r>
            <a:endParaRPr lang="en-GB" sz="3200" dirty="0"/>
          </a:p>
        </p:txBody>
      </p:sp>
      <p:sp>
        <p:nvSpPr>
          <p:cNvPr id="3" name="Rectangle 4"/>
          <p:cNvSpPr txBox="1">
            <a:spLocks noChangeArrowheads="1"/>
          </p:cNvSpPr>
          <p:nvPr/>
        </p:nvSpPr>
        <p:spPr bwMode="auto">
          <a:xfrm>
            <a:off x="468312" y="980728"/>
            <a:ext cx="2674937"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a:lstStyle>
          <a:p>
            <a:pPr marL="0" marR="0" lvl="0" indent="0" algn="ctr" defTabSz="914400" rtl="0" eaLnBrk="0" fontAlgn="base" latinLnBrk="0" hangingPunct="0">
              <a:lnSpc>
                <a:spcPct val="100000"/>
              </a:lnSpc>
              <a:spcBef>
                <a:spcPct val="0"/>
              </a:spcBef>
              <a:spcAft>
                <a:spcPct val="50000"/>
              </a:spcAft>
              <a:buClr>
                <a:srgbClr val="0079C1"/>
              </a:buClr>
              <a:buSzTx/>
              <a:buNone/>
              <a:tabLst/>
              <a:defRPr/>
            </a:pPr>
            <a:r>
              <a:rPr kumimoji="0" lang="en-GB" altLang="en-US" sz="2000" b="1" i="0" u="none" strike="noStrike" kern="0" cap="none" spc="0" normalizeH="0" baseline="0" noProof="0" dirty="0" smtClean="0">
                <a:ln>
                  <a:noFill/>
                </a:ln>
                <a:solidFill>
                  <a:srgbClr val="FFC000"/>
                </a:solidFill>
                <a:effectLst/>
                <a:uLnTx/>
                <a:uFillTx/>
                <a:ea typeface="ＭＳ Ｐゴシック"/>
                <a:cs typeface="+mn-cs"/>
              </a:rPr>
              <a:t>Inert</a:t>
            </a:r>
          </a:p>
          <a:p>
            <a:pPr marL="342900" marR="0" lvl="0" indent="-342900" algn="l" defTabSz="914400" rtl="0" eaLnBrk="0" fontAlgn="base" latinLnBrk="0" hangingPunct="0">
              <a:lnSpc>
                <a:spcPct val="100000"/>
              </a:lnSpc>
              <a:spcBef>
                <a:spcPct val="0"/>
              </a:spcBef>
              <a:spcAft>
                <a:spcPct val="50000"/>
              </a:spcAft>
              <a:buClr>
                <a:srgbClr val="FFC000"/>
              </a:buClr>
              <a:buSzTx/>
              <a:buFont typeface="Wingdings 2" pitchFamily="18" charset="2"/>
              <a:buChar char="¾"/>
              <a:tabLst/>
              <a:defRPr/>
            </a:pPr>
            <a:r>
              <a:rPr kumimoji="0" lang="en-GB" altLang="en-US" sz="2000" b="0" i="0" u="none" strike="noStrike" kern="0" cap="none" spc="0" normalizeH="0" baseline="0" noProof="0" dirty="0" smtClean="0">
                <a:ln>
                  <a:noFill/>
                </a:ln>
                <a:solidFill>
                  <a:schemeClr val="tx1"/>
                </a:solidFill>
                <a:effectLst/>
                <a:uLnTx/>
                <a:uFillTx/>
                <a:ea typeface="ＭＳ Ｐゴシック"/>
                <a:cs typeface="+mn-cs"/>
              </a:rPr>
              <a:t>Sub soils</a:t>
            </a:r>
          </a:p>
          <a:p>
            <a:pPr marL="342900" marR="0" lvl="0" indent="-342900" algn="l" defTabSz="914400" rtl="0" eaLnBrk="0" fontAlgn="base" latinLnBrk="0" hangingPunct="0">
              <a:lnSpc>
                <a:spcPct val="100000"/>
              </a:lnSpc>
              <a:spcBef>
                <a:spcPct val="0"/>
              </a:spcBef>
              <a:spcAft>
                <a:spcPct val="50000"/>
              </a:spcAft>
              <a:buClr>
                <a:srgbClr val="FFC000"/>
              </a:buClr>
              <a:buSzTx/>
              <a:buFont typeface="Wingdings 2" pitchFamily="18" charset="2"/>
              <a:buChar char="¾"/>
              <a:tabLst/>
              <a:defRPr/>
            </a:pPr>
            <a:r>
              <a:rPr kumimoji="0" lang="en-GB" altLang="en-US" sz="2000" b="0" i="0" u="none" strike="noStrike" kern="0" cap="none" spc="0" normalizeH="0" baseline="0" noProof="0" dirty="0" smtClean="0">
                <a:ln>
                  <a:noFill/>
                </a:ln>
                <a:solidFill>
                  <a:schemeClr val="tx1"/>
                </a:solidFill>
                <a:effectLst/>
                <a:uLnTx/>
                <a:uFillTx/>
                <a:ea typeface="ＭＳ Ｐゴシック"/>
                <a:cs typeface="+mn-cs"/>
              </a:rPr>
              <a:t>Stone</a:t>
            </a:r>
          </a:p>
          <a:p>
            <a:pPr marL="342900" marR="0" lvl="0" indent="-342900" algn="l" defTabSz="914400" rtl="0" eaLnBrk="0" fontAlgn="base" latinLnBrk="0" hangingPunct="0">
              <a:lnSpc>
                <a:spcPct val="100000"/>
              </a:lnSpc>
              <a:spcBef>
                <a:spcPct val="0"/>
              </a:spcBef>
              <a:spcAft>
                <a:spcPct val="50000"/>
              </a:spcAft>
              <a:buClr>
                <a:srgbClr val="FFC000"/>
              </a:buClr>
              <a:buSzTx/>
              <a:buFont typeface="Wingdings 2" pitchFamily="18" charset="2"/>
              <a:buChar char="¾"/>
              <a:tabLst/>
              <a:defRPr/>
            </a:pPr>
            <a:r>
              <a:rPr kumimoji="0" lang="en-GB" altLang="en-US" sz="2000" b="0" i="0" u="none" strike="noStrike" kern="0" cap="none" spc="0" normalizeH="0" baseline="0" noProof="0" dirty="0" smtClean="0">
                <a:ln>
                  <a:noFill/>
                </a:ln>
                <a:solidFill>
                  <a:schemeClr val="tx1"/>
                </a:solidFill>
                <a:effectLst/>
                <a:uLnTx/>
                <a:uFillTx/>
                <a:ea typeface="ＭＳ Ｐゴシック"/>
                <a:cs typeface="+mn-cs"/>
              </a:rPr>
              <a:t>Sand</a:t>
            </a:r>
          </a:p>
          <a:p>
            <a:pPr marL="342900" marR="0" lvl="0" indent="-342900" algn="l" defTabSz="914400" rtl="0" eaLnBrk="0" fontAlgn="base" latinLnBrk="0" hangingPunct="0">
              <a:lnSpc>
                <a:spcPct val="100000"/>
              </a:lnSpc>
              <a:spcBef>
                <a:spcPct val="0"/>
              </a:spcBef>
              <a:spcAft>
                <a:spcPct val="50000"/>
              </a:spcAft>
              <a:buClr>
                <a:srgbClr val="FFC000"/>
              </a:buClr>
              <a:buSzTx/>
              <a:buFont typeface="Wingdings 2" pitchFamily="18" charset="2"/>
              <a:buChar char="¾"/>
              <a:tabLst/>
              <a:defRPr/>
            </a:pPr>
            <a:r>
              <a:rPr kumimoji="0" lang="en-GB" altLang="en-US" sz="2000" b="0" i="0" u="none" strike="noStrike" kern="0" cap="none" spc="0" normalizeH="0" baseline="0" noProof="0" dirty="0" smtClean="0">
                <a:ln>
                  <a:noFill/>
                </a:ln>
                <a:solidFill>
                  <a:schemeClr val="tx1"/>
                </a:solidFill>
                <a:effectLst/>
                <a:uLnTx/>
                <a:uFillTx/>
                <a:ea typeface="ＭＳ Ｐゴシック"/>
                <a:cs typeface="+mn-cs"/>
              </a:rPr>
              <a:t>Concrete</a:t>
            </a:r>
          </a:p>
          <a:p>
            <a:pPr marL="342900" marR="0" lvl="0" indent="-342900" algn="l" defTabSz="914400" rtl="0" eaLnBrk="0" fontAlgn="base" latinLnBrk="0" hangingPunct="0">
              <a:lnSpc>
                <a:spcPct val="100000"/>
              </a:lnSpc>
              <a:spcBef>
                <a:spcPct val="0"/>
              </a:spcBef>
              <a:spcAft>
                <a:spcPct val="50000"/>
              </a:spcAft>
              <a:buClr>
                <a:srgbClr val="FFC000"/>
              </a:buClr>
              <a:buSzTx/>
              <a:buFont typeface="Wingdings 2" pitchFamily="18" charset="2"/>
              <a:buChar char="¾"/>
              <a:tabLst/>
              <a:defRPr/>
            </a:pPr>
            <a:r>
              <a:rPr kumimoji="0" lang="en-GB" altLang="en-US" sz="2000" b="0" i="0" u="none" strike="noStrike" kern="0" cap="none" spc="0" normalizeH="0" baseline="0" noProof="0" dirty="0" smtClean="0">
                <a:ln>
                  <a:noFill/>
                </a:ln>
                <a:solidFill>
                  <a:schemeClr val="tx1"/>
                </a:solidFill>
                <a:effectLst/>
                <a:uLnTx/>
                <a:uFillTx/>
                <a:ea typeface="ＭＳ Ｐゴシック"/>
                <a:cs typeface="+mn-cs"/>
              </a:rPr>
              <a:t>Glass</a:t>
            </a:r>
          </a:p>
          <a:p>
            <a:pPr marL="342900" marR="0" lvl="0" indent="-342900" algn="l" defTabSz="914400" rtl="0" eaLnBrk="0" fontAlgn="base" latinLnBrk="0" hangingPunct="0">
              <a:lnSpc>
                <a:spcPct val="100000"/>
              </a:lnSpc>
              <a:spcBef>
                <a:spcPct val="0"/>
              </a:spcBef>
              <a:spcAft>
                <a:spcPct val="50000"/>
              </a:spcAft>
              <a:buClr>
                <a:srgbClr val="FFC000"/>
              </a:buClr>
              <a:buSzTx/>
              <a:buFont typeface="Wingdings 2" pitchFamily="18" charset="2"/>
              <a:buChar char="¾"/>
              <a:tabLst/>
              <a:defRPr/>
            </a:pPr>
            <a:r>
              <a:rPr kumimoji="0" lang="en-GB" altLang="en-US" sz="2000" b="0" i="0" u="none" strike="noStrike" kern="0" cap="none" spc="0" normalizeH="0" baseline="0" noProof="0" dirty="0" smtClean="0">
                <a:ln>
                  <a:noFill/>
                </a:ln>
                <a:solidFill>
                  <a:schemeClr val="tx1"/>
                </a:solidFill>
                <a:effectLst/>
                <a:uLnTx/>
                <a:uFillTx/>
                <a:ea typeface="ＭＳ Ｐゴシック"/>
                <a:cs typeface="+mn-cs"/>
              </a:rPr>
              <a:t>Ceramic</a:t>
            </a:r>
          </a:p>
          <a:p>
            <a:pPr marL="342900" marR="0" lvl="0" indent="-342900" algn="l" defTabSz="914400" rtl="0" eaLnBrk="0" fontAlgn="base" latinLnBrk="0" hangingPunct="0">
              <a:lnSpc>
                <a:spcPct val="100000"/>
              </a:lnSpc>
              <a:spcBef>
                <a:spcPct val="0"/>
              </a:spcBef>
              <a:spcAft>
                <a:spcPct val="50000"/>
              </a:spcAft>
              <a:buClr>
                <a:srgbClr val="FFC000"/>
              </a:buClr>
              <a:buSzTx/>
              <a:buFont typeface="Wingdings 2" pitchFamily="18" charset="2"/>
              <a:buChar char="¾"/>
              <a:tabLst/>
              <a:defRPr/>
            </a:pPr>
            <a:r>
              <a:rPr lang="en-GB" altLang="en-US" sz="2000" kern="0" dirty="0" smtClean="0">
                <a:solidFill>
                  <a:schemeClr val="tx1"/>
                </a:solidFill>
                <a:ea typeface="ＭＳ Ｐゴシック"/>
              </a:rPr>
              <a:t>Brick</a:t>
            </a:r>
            <a:endParaRPr kumimoji="0" lang="en-GB" altLang="en-US" sz="2000" b="0" i="0" u="none" strike="noStrike" kern="0" cap="none" spc="0" normalizeH="0" baseline="0" noProof="0" dirty="0" smtClean="0">
              <a:ln>
                <a:noFill/>
              </a:ln>
              <a:solidFill>
                <a:schemeClr val="tx1"/>
              </a:solidFill>
              <a:effectLst/>
              <a:uLnTx/>
              <a:uFillTx/>
              <a:ea typeface="ＭＳ Ｐゴシック"/>
            </a:endParaRPr>
          </a:p>
          <a:p>
            <a:pPr marL="342900" marR="0" lvl="0" indent="-342900" algn="l" defTabSz="914400" rtl="0" eaLnBrk="0" fontAlgn="base" latinLnBrk="0" hangingPunct="0">
              <a:lnSpc>
                <a:spcPct val="100000"/>
              </a:lnSpc>
              <a:spcBef>
                <a:spcPct val="0"/>
              </a:spcBef>
              <a:spcAft>
                <a:spcPct val="50000"/>
              </a:spcAft>
              <a:buClr>
                <a:srgbClr val="0079C1"/>
              </a:buClr>
              <a:buSzTx/>
              <a:buFont typeface="Wingdings 2" pitchFamily="18" charset="2"/>
              <a:buChar char="¾"/>
              <a:tabLst/>
              <a:defRPr/>
            </a:pPr>
            <a:endParaRPr kumimoji="0" lang="en-GB" altLang="en-US" sz="2400" b="0" i="0" u="none" strike="noStrike" kern="0" cap="none" spc="0" normalizeH="0" baseline="0" noProof="0" dirty="0" smtClean="0">
              <a:ln>
                <a:noFill/>
              </a:ln>
              <a:solidFill>
                <a:schemeClr val="tx1"/>
              </a:solidFill>
              <a:effectLst/>
              <a:uLnTx/>
              <a:uFillTx/>
              <a:latin typeface="Arial"/>
              <a:ea typeface="ＭＳ Ｐゴシック"/>
              <a:cs typeface="+mn-cs"/>
            </a:endParaRPr>
          </a:p>
        </p:txBody>
      </p:sp>
      <p:sp>
        <p:nvSpPr>
          <p:cNvPr id="4" name="Rectangle 5"/>
          <p:cNvSpPr>
            <a:spLocks noChangeArrowheads="1"/>
          </p:cNvSpPr>
          <p:nvPr/>
        </p:nvSpPr>
        <p:spPr bwMode="auto">
          <a:xfrm>
            <a:off x="2627313" y="980728"/>
            <a:ext cx="3467100" cy="552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800" b="1">
                <a:solidFill>
                  <a:srgbClr val="0079C1"/>
                </a:solidFill>
                <a:latin typeface="Arial" pitchFamily="34" charset="0"/>
                <a:ea typeface="ＭＳ Ｐゴシック" pitchFamily="34" charset="-128"/>
              </a:defRPr>
            </a:lvl1pPr>
            <a:lvl2pPr marL="742950" indent="-285750" eaLnBrk="0" hangingPunct="0">
              <a:defRPr sz="2800" b="1">
                <a:solidFill>
                  <a:srgbClr val="0079C1"/>
                </a:solidFill>
                <a:latin typeface="Arial" pitchFamily="34" charset="0"/>
                <a:ea typeface="ＭＳ Ｐゴシック" pitchFamily="34" charset="-128"/>
              </a:defRPr>
            </a:lvl2pPr>
            <a:lvl3pPr marL="1143000" indent="-228600" eaLnBrk="0" hangingPunct="0">
              <a:defRPr sz="2800" b="1">
                <a:solidFill>
                  <a:srgbClr val="0079C1"/>
                </a:solidFill>
                <a:latin typeface="Arial" pitchFamily="34" charset="0"/>
                <a:ea typeface="ＭＳ Ｐゴシック" pitchFamily="34" charset="-128"/>
              </a:defRPr>
            </a:lvl3pPr>
            <a:lvl4pPr marL="1600200" indent="-228600" eaLnBrk="0" hangingPunct="0">
              <a:defRPr sz="2800" b="1">
                <a:solidFill>
                  <a:srgbClr val="0079C1"/>
                </a:solidFill>
                <a:latin typeface="Arial" pitchFamily="34" charset="0"/>
                <a:ea typeface="ＭＳ Ｐゴシック" pitchFamily="34" charset="-128"/>
              </a:defRPr>
            </a:lvl4pPr>
            <a:lvl5pPr marL="2057400" indent="-228600" eaLnBrk="0" hangingPunct="0">
              <a:defRPr sz="2800" b="1">
                <a:solidFill>
                  <a:srgbClr val="0079C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pitchFamily="34" charset="0"/>
                <a:ea typeface="ＭＳ Ｐゴシック" pitchFamily="34" charset="-128"/>
              </a:defRPr>
            </a:lvl9pPr>
          </a:lstStyle>
          <a:p>
            <a:pPr marL="0" indent="0" algn="ctr">
              <a:spcAft>
                <a:spcPct val="50000"/>
              </a:spcAft>
              <a:buClr>
                <a:srgbClr val="FFC000"/>
              </a:buClr>
            </a:pPr>
            <a:r>
              <a:rPr lang="en-GB" altLang="en-US" sz="2000" dirty="0">
                <a:solidFill>
                  <a:srgbClr val="FFC000"/>
                </a:solidFill>
                <a:latin typeface="+mn-lt"/>
              </a:rPr>
              <a:t>Non-Hazardous</a:t>
            </a:r>
          </a:p>
          <a:p>
            <a:pPr>
              <a:spcAft>
                <a:spcPct val="50000"/>
              </a:spcAft>
              <a:buClr>
                <a:srgbClr val="FFC000"/>
              </a:buClr>
              <a:buFont typeface="Wingdings 2" pitchFamily="18" charset="2"/>
              <a:buChar char="¾"/>
            </a:pPr>
            <a:r>
              <a:rPr lang="en-GB" altLang="en-US" sz="2000" b="0" dirty="0">
                <a:solidFill>
                  <a:schemeClr val="tx2"/>
                </a:solidFill>
                <a:latin typeface="+mn-lt"/>
              </a:rPr>
              <a:t>Top soil</a:t>
            </a:r>
          </a:p>
          <a:p>
            <a:pPr>
              <a:spcAft>
                <a:spcPct val="50000"/>
              </a:spcAft>
              <a:buClr>
                <a:srgbClr val="FFC000"/>
              </a:buClr>
              <a:buFont typeface="Wingdings 2" pitchFamily="18" charset="2"/>
              <a:buChar char="¾"/>
            </a:pPr>
            <a:r>
              <a:rPr lang="en-GB" altLang="en-US" sz="2000" b="0" dirty="0">
                <a:solidFill>
                  <a:schemeClr val="tx2"/>
                </a:solidFill>
                <a:latin typeface="+mn-lt"/>
              </a:rPr>
              <a:t>Paper, cardboard</a:t>
            </a:r>
          </a:p>
          <a:p>
            <a:pPr>
              <a:spcAft>
                <a:spcPct val="50000"/>
              </a:spcAft>
              <a:buClr>
                <a:srgbClr val="FFC000"/>
              </a:buClr>
              <a:buFont typeface="Wingdings 2" pitchFamily="18" charset="2"/>
              <a:buChar char="¾"/>
            </a:pPr>
            <a:r>
              <a:rPr lang="en-GB" altLang="en-US" sz="2000" b="0" dirty="0">
                <a:solidFill>
                  <a:schemeClr val="tx2"/>
                </a:solidFill>
                <a:latin typeface="+mn-lt"/>
              </a:rPr>
              <a:t>Wood, metal</a:t>
            </a:r>
          </a:p>
          <a:p>
            <a:pPr>
              <a:spcAft>
                <a:spcPct val="50000"/>
              </a:spcAft>
              <a:buClr>
                <a:srgbClr val="FFC000"/>
              </a:buClr>
              <a:buFont typeface="Wingdings 2" pitchFamily="18" charset="2"/>
              <a:buChar char="¾"/>
            </a:pPr>
            <a:r>
              <a:rPr lang="en-GB" altLang="en-US" sz="2000" b="0" dirty="0">
                <a:solidFill>
                  <a:schemeClr val="tx2"/>
                </a:solidFill>
                <a:latin typeface="+mn-lt"/>
              </a:rPr>
              <a:t>Mixed waste</a:t>
            </a:r>
          </a:p>
          <a:p>
            <a:pPr>
              <a:spcAft>
                <a:spcPct val="50000"/>
              </a:spcAft>
              <a:buClr>
                <a:srgbClr val="FFC000"/>
              </a:buClr>
              <a:buFont typeface="Wingdings 2" pitchFamily="18" charset="2"/>
              <a:buChar char="¾"/>
            </a:pPr>
            <a:r>
              <a:rPr lang="en-GB" altLang="en-US" sz="2000" b="0" dirty="0">
                <a:solidFill>
                  <a:schemeClr val="tx2"/>
                </a:solidFill>
                <a:latin typeface="+mn-lt"/>
              </a:rPr>
              <a:t>Pipe &amp; ducting</a:t>
            </a:r>
          </a:p>
          <a:p>
            <a:pPr>
              <a:spcAft>
                <a:spcPct val="50000"/>
              </a:spcAft>
              <a:buClr>
                <a:srgbClr val="FFC000"/>
              </a:buClr>
              <a:buFont typeface="Wingdings 2" pitchFamily="18" charset="2"/>
              <a:buChar char="¾"/>
            </a:pPr>
            <a:r>
              <a:rPr lang="en-GB" altLang="en-US" sz="2000" b="0" dirty="0" smtClean="0">
                <a:solidFill>
                  <a:schemeClr val="tx2"/>
                </a:solidFill>
                <a:latin typeface="+mn-lt"/>
              </a:rPr>
              <a:t>Cable</a:t>
            </a:r>
            <a:endParaRPr lang="en-GB" altLang="en-US" sz="2000" b="0" dirty="0">
              <a:solidFill>
                <a:schemeClr val="tx2"/>
              </a:solidFill>
              <a:latin typeface="+mn-lt"/>
            </a:endParaRPr>
          </a:p>
          <a:p>
            <a:pPr>
              <a:spcAft>
                <a:spcPct val="50000"/>
              </a:spcAft>
              <a:buClr>
                <a:srgbClr val="FFC000"/>
              </a:buClr>
              <a:buFont typeface="Wingdings 2" pitchFamily="18" charset="2"/>
              <a:buChar char="¾"/>
            </a:pPr>
            <a:r>
              <a:rPr lang="en-GB" altLang="en-US" sz="2000" b="0" dirty="0" smtClean="0">
                <a:solidFill>
                  <a:srgbClr val="FF0000"/>
                </a:solidFill>
                <a:latin typeface="+mn-lt"/>
              </a:rPr>
              <a:t>Tarmac</a:t>
            </a:r>
          </a:p>
          <a:p>
            <a:pPr>
              <a:spcAft>
                <a:spcPct val="50000"/>
              </a:spcAft>
              <a:buClr>
                <a:srgbClr val="FFC000"/>
              </a:buClr>
              <a:buFont typeface="Wingdings 2" pitchFamily="18" charset="2"/>
              <a:buChar char="¾"/>
            </a:pPr>
            <a:r>
              <a:rPr lang="en-GB" altLang="en-US" sz="2000" b="0" dirty="0" smtClean="0">
                <a:solidFill>
                  <a:srgbClr val="FF0000"/>
                </a:solidFill>
                <a:latin typeface="+mn-lt"/>
              </a:rPr>
              <a:t>Plasterboard</a:t>
            </a:r>
          </a:p>
          <a:p>
            <a:pPr>
              <a:spcAft>
                <a:spcPct val="50000"/>
              </a:spcAft>
              <a:buClr>
                <a:srgbClr val="FFC000"/>
              </a:buClr>
              <a:buFont typeface="Wingdings 2" pitchFamily="18" charset="2"/>
              <a:buChar char="¾"/>
            </a:pPr>
            <a:r>
              <a:rPr lang="en-GB" altLang="en-US" sz="2000" b="0" dirty="0" smtClean="0">
                <a:solidFill>
                  <a:srgbClr val="FF0000"/>
                </a:solidFill>
                <a:latin typeface="+mn-lt"/>
              </a:rPr>
              <a:t>WEEE</a:t>
            </a:r>
          </a:p>
          <a:p>
            <a:pPr>
              <a:spcAft>
                <a:spcPct val="50000"/>
              </a:spcAft>
              <a:buClr>
                <a:srgbClr val="FFC000"/>
              </a:buClr>
              <a:buFont typeface="Wingdings 2" pitchFamily="18" charset="2"/>
              <a:buChar char="¾"/>
            </a:pPr>
            <a:r>
              <a:rPr lang="en-GB" altLang="en-US" sz="2000" b="0" dirty="0" smtClean="0">
                <a:solidFill>
                  <a:srgbClr val="FF0000"/>
                </a:solidFill>
                <a:latin typeface="+mn-lt"/>
              </a:rPr>
              <a:t>Invasive Species</a:t>
            </a:r>
          </a:p>
          <a:p>
            <a:pPr>
              <a:spcAft>
                <a:spcPct val="50000"/>
              </a:spcAft>
              <a:buClr>
                <a:srgbClr val="FFC000"/>
              </a:buClr>
              <a:buFont typeface="Wingdings 2" pitchFamily="18" charset="2"/>
              <a:buChar char="¾"/>
            </a:pPr>
            <a:r>
              <a:rPr lang="en-GB" altLang="en-US" sz="2000" b="0" dirty="0" smtClean="0">
                <a:solidFill>
                  <a:srgbClr val="FF0000"/>
                </a:solidFill>
                <a:latin typeface="+mn-lt"/>
              </a:rPr>
              <a:t>Packaging</a:t>
            </a:r>
          </a:p>
          <a:p>
            <a:pPr>
              <a:spcAft>
                <a:spcPct val="50000"/>
              </a:spcAft>
              <a:buClr>
                <a:srgbClr val="FFC000"/>
              </a:buClr>
              <a:buFont typeface="Wingdings 2" pitchFamily="18" charset="2"/>
              <a:buChar char="¾"/>
            </a:pPr>
            <a:r>
              <a:rPr lang="en-GB" altLang="en-US" sz="2000" b="0" dirty="0" smtClean="0">
                <a:solidFill>
                  <a:srgbClr val="FF0000"/>
                </a:solidFill>
                <a:latin typeface="+mn-lt"/>
              </a:rPr>
              <a:t>Persistent Organics</a:t>
            </a:r>
            <a:endParaRPr lang="en-GB" altLang="en-US" sz="2000" b="0" dirty="0">
              <a:solidFill>
                <a:srgbClr val="FF0000"/>
              </a:solidFill>
              <a:latin typeface="+mn-lt"/>
            </a:endParaRPr>
          </a:p>
          <a:p>
            <a:pPr>
              <a:spcAft>
                <a:spcPct val="50000"/>
              </a:spcAft>
              <a:buClr>
                <a:srgbClr val="0079C1"/>
              </a:buClr>
              <a:buFont typeface="Wingdings 2" pitchFamily="18" charset="2"/>
              <a:buChar char="¾"/>
            </a:pPr>
            <a:endParaRPr lang="en-GB" altLang="en-US" sz="2000" b="0" dirty="0">
              <a:solidFill>
                <a:schemeClr val="tx2"/>
              </a:solidFill>
            </a:endParaRPr>
          </a:p>
        </p:txBody>
      </p:sp>
      <p:sp>
        <p:nvSpPr>
          <p:cNvPr id="5" name="Rectangle 6"/>
          <p:cNvSpPr>
            <a:spLocks noChangeArrowheads="1"/>
          </p:cNvSpPr>
          <p:nvPr/>
        </p:nvSpPr>
        <p:spPr bwMode="auto">
          <a:xfrm>
            <a:off x="5497513" y="980728"/>
            <a:ext cx="3189287"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800" b="1">
                <a:solidFill>
                  <a:srgbClr val="0079C1"/>
                </a:solidFill>
                <a:latin typeface="Arial" pitchFamily="34" charset="0"/>
                <a:ea typeface="ＭＳ Ｐゴシック" pitchFamily="34" charset="-128"/>
              </a:defRPr>
            </a:lvl1pPr>
            <a:lvl2pPr marL="742950" indent="-285750" eaLnBrk="0" hangingPunct="0">
              <a:defRPr sz="2800" b="1">
                <a:solidFill>
                  <a:srgbClr val="0079C1"/>
                </a:solidFill>
                <a:latin typeface="Arial" pitchFamily="34" charset="0"/>
                <a:ea typeface="ＭＳ Ｐゴシック" pitchFamily="34" charset="-128"/>
              </a:defRPr>
            </a:lvl2pPr>
            <a:lvl3pPr marL="1143000" indent="-228600" eaLnBrk="0" hangingPunct="0">
              <a:defRPr sz="2800" b="1">
                <a:solidFill>
                  <a:srgbClr val="0079C1"/>
                </a:solidFill>
                <a:latin typeface="Arial" pitchFamily="34" charset="0"/>
                <a:ea typeface="ＭＳ Ｐゴシック" pitchFamily="34" charset="-128"/>
              </a:defRPr>
            </a:lvl3pPr>
            <a:lvl4pPr marL="1600200" indent="-228600" eaLnBrk="0" hangingPunct="0">
              <a:defRPr sz="2800" b="1">
                <a:solidFill>
                  <a:srgbClr val="0079C1"/>
                </a:solidFill>
                <a:latin typeface="Arial" pitchFamily="34" charset="0"/>
                <a:ea typeface="ＭＳ Ｐゴシック" pitchFamily="34" charset="-128"/>
              </a:defRPr>
            </a:lvl4pPr>
            <a:lvl5pPr marL="2057400" indent="-228600" eaLnBrk="0" hangingPunct="0">
              <a:defRPr sz="2800" b="1">
                <a:solidFill>
                  <a:srgbClr val="0079C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pitchFamily="34" charset="0"/>
                <a:ea typeface="ＭＳ Ｐゴシック" pitchFamily="34" charset="-128"/>
              </a:defRPr>
            </a:lvl9pPr>
          </a:lstStyle>
          <a:p>
            <a:pPr marL="0" indent="0" algn="ctr">
              <a:spcAft>
                <a:spcPct val="50000"/>
              </a:spcAft>
              <a:buClr>
                <a:srgbClr val="FFC000"/>
              </a:buClr>
            </a:pPr>
            <a:r>
              <a:rPr lang="en-GB" altLang="en-US" sz="2000" dirty="0">
                <a:solidFill>
                  <a:srgbClr val="FFC000"/>
                </a:solidFill>
                <a:latin typeface="+mn-lt"/>
              </a:rPr>
              <a:t>Hazardous</a:t>
            </a:r>
          </a:p>
          <a:p>
            <a:pPr>
              <a:spcAft>
                <a:spcPct val="50000"/>
              </a:spcAft>
              <a:buClr>
                <a:srgbClr val="FFC000"/>
              </a:buClr>
              <a:buFont typeface="Wingdings 2" pitchFamily="18" charset="2"/>
              <a:buChar char="¾"/>
            </a:pPr>
            <a:r>
              <a:rPr lang="en-GB" altLang="en-US" sz="2000" b="0" dirty="0">
                <a:solidFill>
                  <a:srgbClr val="FF0000"/>
                </a:solidFill>
                <a:latin typeface="+mn-lt"/>
              </a:rPr>
              <a:t>Contaminated spoil</a:t>
            </a:r>
          </a:p>
          <a:p>
            <a:pPr>
              <a:spcAft>
                <a:spcPct val="50000"/>
              </a:spcAft>
              <a:buClr>
                <a:srgbClr val="FFC000"/>
              </a:buClr>
              <a:buFont typeface="Wingdings 2" pitchFamily="18" charset="2"/>
              <a:buChar char="¾"/>
            </a:pPr>
            <a:r>
              <a:rPr lang="en-GB" altLang="en-US" sz="2000" b="0" dirty="0" smtClean="0">
                <a:solidFill>
                  <a:schemeClr val="tx2"/>
                </a:solidFill>
                <a:latin typeface="+mn-lt"/>
              </a:rPr>
              <a:t>Oils and chemicals</a:t>
            </a:r>
          </a:p>
          <a:p>
            <a:pPr>
              <a:spcAft>
                <a:spcPct val="50000"/>
              </a:spcAft>
              <a:buClr>
                <a:srgbClr val="FFC000"/>
              </a:buClr>
              <a:buFont typeface="Wingdings 2" pitchFamily="18" charset="2"/>
              <a:buChar char="¾"/>
            </a:pPr>
            <a:r>
              <a:rPr lang="en-GB" altLang="en-US" sz="2000" b="0" dirty="0" smtClean="0">
                <a:solidFill>
                  <a:schemeClr val="tx2"/>
                </a:solidFill>
                <a:latin typeface="+mn-lt"/>
              </a:rPr>
              <a:t>Used </a:t>
            </a:r>
            <a:r>
              <a:rPr lang="en-GB" altLang="en-US" sz="2000" b="0" dirty="0">
                <a:solidFill>
                  <a:schemeClr val="tx2"/>
                </a:solidFill>
                <a:latin typeface="+mn-lt"/>
              </a:rPr>
              <a:t>spill kits</a:t>
            </a:r>
          </a:p>
          <a:p>
            <a:pPr>
              <a:spcAft>
                <a:spcPct val="50000"/>
              </a:spcAft>
              <a:buClr>
                <a:srgbClr val="FFC000"/>
              </a:buClr>
              <a:buFont typeface="Wingdings 2" pitchFamily="18" charset="2"/>
              <a:buChar char="¾"/>
            </a:pPr>
            <a:r>
              <a:rPr lang="en-GB" altLang="en-US" sz="2000" b="0" dirty="0">
                <a:solidFill>
                  <a:schemeClr val="tx2"/>
                </a:solidFill>
                <a:latin typeface="+mn-lt"/>
              </a:rPr>
              <a:t>Aerosols</a:t>
            </a:r>
          </a:p>
          <a:p>
            <a:pPr>
              <a:spcAft>
                <a:spcPct val="50000"/>
              </a:spcAft>
              <a:buClr>
                <a:srgbClr val="FFC000"/>
              </a:buClr>
              <a:buFont typeface="Wingdings 2" pitchFamily="18" charset="2"/>
              <a:buChar char="¾"/>
            </a:pPr>
            <a:r>
              <a:rPr lang="en-GB" altLang="en-US" sz="2000" b="0" dirty="0">
                <a:solidFill>
                  <a:schemeClr val="tx2"/>
                </a:solidFill>
                <a:latin typeface="+mn-lt"/>
              </a:rPr>
              <a:t>Batteries</a:t>
            </a:r>
          </a:p>
          <a:p>
            <a:pPr>
              <a:spcAft>
                <a:spcPct val="50000"/>
              </a:spcAft>
              <a:buClr>
                <a:srgbClr val="FFC000"/>
              </a:buClr>
              <a:buFont typeface="Wingdings 2" pitchFamily="18" charset="2"/>
              <a:buChar char="¾"/>
            </a:pPr>
            <a:r>
              <a:rPr lang="en-GB" altLang="en-US" sz="2000" b="0" dirty="0">
                <a:solidFill>
                  <a:schemeClr val="tx2"/>
                </a:solidFill>
                <a:latin typeface="+mn-lt"/>
              </a:rPr>
              <a:t>Lighting tubes</a:t>
            </a:r>
          </a:p>
          <a:p>
            <a:pPr>
              <a:spcAft>
                <a:spcPct val="50000"/>
              </a:spcAft>
              <a:buClr>
                <a:srgbClr val="FFC000"/>
              </a:buClr>
              <a:buFont typeface="Wingdings 2" pitchFamily="18" charset="2"/>
              <a:buChar char="¾"/>
            </a:pPr>
            <a:r>
              <a:rPr lang="en-GB" altLang="en-US" sz="2000" b="0" dirty="0" smtClean="0">
                <a:solidFill>
                  <a:schemeClr val="tx2"/>
                </a:solidFill>
                <a:latin typeface="+mn-lt"/>
              </a:rPr>
              <a:t>Asbestos</a:t>
            </a:r>
            <a:endParaRPr lang="en-GB" altLang="en-US" sz="2000" b="0" dirty="0" smtClean="0">
              <a:solidFill>
                <a:schemeClr val="tx2"/>
              </a:solidFill>
            </a:endParaRPr>
          </a:p>
          <a:p>
            <a:pPr>
              <a:spcAft>
                <a:spcPct val="50000"/>
              </a:spcAft>
              <a:buClr>
                <a:srgbClr val="FFC000"/>
              </a:buClr>
              <a:buFont typeface="Wingdings 2" pitchFamily="18" charset="2"/>
              <a:buChar char="¾"/>
            </a:pPr>
            <a:r>
              <a:rPr lang="en-GB" altLang="en-US" sz="2000" b="0" dirty="0" smtClean="0">
                <a:solidFill>
                  <a:schemeClr val="tx2"/>
                </a:solidFill>
                <a:latin typeface="+mn-lt"/>
              </a:rPr>
              <a:t>Paint tins</a:t>
            </a:r>
          </a:p>
        </p:txBody>
      </p:sp>
      <p:sp>
        <p:nvSpPr>
          <p:cNvPr id="6" name="TextBox 5"/>
          <p:cNvSpPr txBox="1"/>
          <p:nvPr/>
        </p:nvSpPr>
        <p:spPr>
          <a:xfrm>
            <a:off x="195179" y="5085184"/>
            <a:ext cx="2432134" cy="1200329"/>
          </a:xfrm>
          <a:prstGeom prst="rect">
            <a:avLst/>
          </a:prstGeom>
          <a:noFill/>
        </p:spPr>
        <p:txBody>
          <a:bodyPr wrap="square" rtlCol="0">
            <a:spAutoFit/>
          </a:bodyPr>
          <a:lstStyle/>
          <a:p>
            <a:r>
              <a:rPr lang="en-GB" b="1" dirty="0" smtClean="0">
                <a:solidFill>
                  <a:srgbClr val="FF0000"/>
                </a:solidFill>
              </a:rPr>
              <a:t>Difficult Wastes </a:t>
            </a:r>
            <a:endParaRPr lang="en-GB" b="1" dirty="0">
              <a:solidFill>
                <a:srgbClr val="FF0000"/>
              </a:solidFill>
            </a:endParaRPr>
          </a:p>
          <a:p>
            <a:r>
              <a:rPr lang="en-GB" dirty="0" smtClean="0"/>
              <a:t>Are not hazardous but require particular care &amp; handling techniques</a:t>
            </a:r>
            <a:endParaRPr lang="en-GB" dirty="0"/>
          </a:p>
        </p:txBody>
      </p:sp>
      <p:pic>
        <p:nvPicPr>
          <p:cNvPr id="8" name="Picture 7"/>
          <p:cNvPicPr>
            <a:picLocks noChangeAspect="1" noChangeArrowheads="1"/>
          </p:cNvPicPr>
          <p:nvPr/>
        </p:nvPicPr>
        <p:blipFill>
          <a:blip r:embed="rId3"/>
          <a:srcRect/>
          <a:stretch>
            <a:fillRect/>
          </a:stretch>
        </p:blipFill>
        <p:spPr bwMode="auto">
          <a:xfrm>
            <a:off x="7908449" y="92035"/>
            <a:ext cx="1142458" cy="958960"/>
          </a:xfrm>
          <a:prstGeom prst="rect">
            <a:avLst/>
          </a:prstGeom>
          <a:noFill/>
          <a:ln w="9525">
            <a:noFill/>
            <a:miter lim="800000"/>
            <a:headEnd/>
            <a:tailEnd/>
          </a:ln>
          <a:effectLst/>
        </p:spPr>
      </p:pic>
    </p:spTree>
    <p:extLst>
      <p:ext uri="{BB962C8B-B14F-4D97-AF65-F5344CB8AC3E}">
        <p14:creationId xmlns:p14="http://schemas.microsoft.com/office/powerpoint/2010/main" val="238063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
                                            <p:txEl>
                                              <p:pRg st="10" end="1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
                                            <p:txEl>
                                              <p:pRg st="11" end="11"/>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
                                            <p:txEl>
                                              <p:pRg st="1" end="1"/>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
                                            <p:txEl>
                                              <p:pRg st="2" end="2"/>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
                                            <p:txEl>
                                              <p:pRg st="3" end="3"/>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
                                            <p:txEl>
                                              <p:pRg st="4" end="4"/>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
                                            <p:txEl>
                                              <p:pRg st="5" end="5"/>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
                                            <p:txEl>
                                              <p:pRg st="6" end="6"/>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
                                            <p:txEl>
                                              <p:pRg st="7" end="7"/>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p:cTn id="79" dur="500" fill="hold"/>
                                        <p:tgtEl>
                                          <p:spTgt spid="6"/>
                                        </p:tgtEl>
                                        <p:attrNameLst>
                                          <p:attrName>ppt_w</p:attrName>
                                        </p:attrNameLst>
                                      </p:cBhvr>
                                      <p:tavLst>
                                        <p:tav tm="0">
                                          <p:val>
                                            <p:fltVal val="0"/>
                                          </p:val>
                                        </p:tav>
                                        <p:tav tm="100000">
                                          <p:val>
                                            <p:strVal val="#ppt_w"/>
                                          </p:val>
                                        </p:tav>
                                      </p:tavLst>
                                    </p:anim>
                                    <p:anim calcmode="lin" valueType="num">
                                      <p:cBhvr>
                                        <p:cTn id="80" dur="500" fill="hold"/>
                                        <p:tgtEl>
                                          <p:spTgt spid="6"/>
                                        </p:tgtEl>
                                        <p:attrNameLst>
                                          <p:attrName>ppt_h</p:attrName>
                                        </p:attrNameLst>
                                      </p:cBhvr>
                                      <p:tavLst>
                                        <p:tav tm="0">
                                          <p:val>
                                            <p:fltVal val="0"/>
                                          </p:val>
                                        </p:tav>
                                        <p:tav tm="100000">
                                          <p:val>
                                            <p:strVal val="#ppt_h"/>
                                          </p:val>
                                        </p:tav>
                                      </p:tavLst>
                                    </p:anim>
                                    <p:animEffect transition="in" filter="fade">
                                      <p:cBhvr>
                                        <p:cTn id="8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Black WD Presentation template">
  <a:themeElements>
    <a:clrScheme name="Custom 1">
      <a:dk1>
        <a:sysClr val="windowText" lastClr="000000"/>
      </a:dk1>
      <a:lt1>
        <a:sysClr val="window" lastClr="FFFFFF"/>
      </a:lt1>
      <a:dk2>
        <a:srgbClr val="1F497D"/>
      </a:dk2>
      <a:lt2>
        <a:srgbClr val="EEECE1"/>
      </a:lt2>
      <a:accent1>
        <a:srgbClr val="FFFFFF"/>
      </a:accent1>
      <a:accent2>
        <a:srgbClr val="C0504D"/>
      </a:accent2>
      <a:accent3>
        <a:srgbClr val="827561"/>
      </a:accent3>
      <a:accent4>
        <a:srgbClr val="FFFF00"/>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WD Presentation template</Template>
  <TotalTime>1578</TotalTime>
  <Words>1015</Words>
  <Application>Microsoft Office PowerPoint</Application>
  <PresentationFormat>On-screen Show (4:3)</PresentationFormat>
  <Paragraphs>160</Paragraphs>
  <Slides>16</Slides>
  <Notes>13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Black WD Presentation template</vt:lpstr>
      <vt:lpstr>A Managing Contractor’s Perspective   </vt:lpstr>
      <vt:lpstr>PowerPoint Presentation</vt:lpstr>
      <vt:lpstr>PowerPoint Presentation</vt:lpstr>
      <vt:lpstr>Waste Performance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Most Important </vt:lpstr>
    </vt:vector>
  </TitlesOfParts>
  <Company>Willmott Dixon Holdings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Managing Contractor’s Perspective</dc:title>
  <dc:creator>Julia Barrett</dc:creator>
  <cp:lastModifiedBy>PPS Profile</cp:lastModifiedBy>
  <cp:revision>25</cp:revision>
  <dcterms:created xsi:type="dcterms:W3CDTF">2016-09-09T14:39:19Z</dcterms:created>
  <dcterms:modified xsi:type="dcterms:W3CDTF">2017-02-13T15:41:33Z</dcterms:modified>
</cp:coreProperties>
</file>