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3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63" r:id="rId13"/>
    <p:sldId id="267" r:id="rId14"/>
    <p:sldId id="266" r:id="rId15"/>
    <p:sldId id="264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>
        <p:scale>
          <a:sx n="123" d="100"/>
          <a:sy n="123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ED05-B30F-428B-811A-C834133940A0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43A8E-0E32-4D7E-89CF-F6F64F92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9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just hazardous and non-hazardous wastes … some non-hazardous wastes have significant potential hazards or potential for nuisance (dusts / odours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8B35-E9CE-4B1C-80D1-0913424502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4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4775201"/>
            <a:ext cx="2535422" cy="16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10777" y="6337300"/>
            <a:ext cx="524712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900" b="0" i="0" dirty="0">
                <a:solidFill>
                  <a:srgbClr val="A0ABB3"/>
                </a:solidFill>
                <a:effectLst/>
                <a:latin typeface="Colaborate"/>
              </a:rPr>
              <a:t>Environmental compliance in waste &amp;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824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4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067425"/>
            <a:ext cx="88884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2492375"/>
            <a:ext cx="12192000" cy="3673475"/>
          </a:xfrm>
          <a:prstGeom prst="rect">
            <a:avLst/>
          </a:prstGeom>
          <a:solidFill>
            <a:srgbClr val="F57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6237288"/>
            <a:ext cx="10514013" cy="620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5738"/>
            <a:ext cx="389096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429000"/>
            <a:ext cx="10261600" cy="1524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5029200"/>
            <a:ext cx="10363200" cy="685800"/>
          </a:xfrm>
          <a:effectLst/>
          <a:extLst/>
        </p:spPr>
        <p:txBody>
          <a:bodyPr/>
          <a:lstStyle>
            <a:lvl1pPr marL="0" indent="0">
              <a:buFont typeface="Wingdings" charset="0"/>
              <a:buNone/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90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98751"/>
            <a:ext cx="11074400" cy="451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C29E1-BBF2-4566-B942-1FA18E56D2E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B5633-0D33-4301-B3F7-43BC7B576046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130233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F570B-85E7-41AB-8056-59C8127F8A7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832C8-77D3-4BD4-8EB8-7B5AB0DAE4BE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334504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839200" cy="1752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90800"/>
            <a:ext cx="5435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590800"/>
            <a:ext cx="5435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5F118-5A57-47EE-AE77-2FEB1B33B13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B158C-F199-48E9-AA70-BDDB08C3144E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111861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36C7F-3D80-4F55-9617-C9E102FD5CC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A8ECB-8076-4A9B-8FFE-6C4B71246AB8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311317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839200" cy="1752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FA941-9FA0-442E-A378-A90B78D01AC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C1361-4FE5-4570-82A3-57CA6E1EDCAC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187838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7F882-6A11-49C7-B12F-B9F365D0500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199A7-E1E6-4506-821F-2E60D59512F5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133101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6C457-6C03-4680-A253-69540379566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879A6A-83FA-451C-BAB4-1CF18C66203E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37065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45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900" y="185738"/>
            <a:ext cx="1679500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5E2BE-26EF-4885-A436-05AD5428BDC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D6C91-A76E-4417-BBB4-D457791123A0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4113438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839200" cy="1752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D9DE2-26FF-4CE7-97CA-8F4965F6D3B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A25B-5571-4BF0-9176-7CCC26A4E982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162837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457200"/>
            <a:ext cx="2768600" cy="58674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8102600" cy="5867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B3BDC-52D9-4DAE-996C-DF01FCC18D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14B28-0F74-4799-A139-AE09445F9B63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14946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0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9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C953-B6CA-4234-A437-DCE828258C81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3D99-05D6-45E3-B678-8508B59CB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3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067425"/>
            <a:ext cx="88884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6067425"/>
            <a:ext cx="8737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logo-color-no-taglin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88913"/>
            <a:ext cx="18129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90800"/>
            <a:ext cx="11074400" cy="3733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505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 flipV="1">
            <a:off x="838200" y="6229350"/>
            <a:ext cx="9094788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3000" y="6453188"/>
            <a:ext cx="571500" cy="381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6F7A75"/>
                </a:solidFill>
                <a:latin typeface="Colaborate-Thin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1366C-9CEC-43A5-BD64-ABEC0444FB4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53188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6F7A75"/>
                </a:solidFill>
                <a:latin typeface="Colaborate-Thin" charset="0"/>
                <a:ea typeface="ＭＳ Ｐゴシック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CB84D-5525-4B5E-A4D5-BF1B089BE89A}" type="datetime1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F7A75"/>
                </a:solidFill>
                <a:effectLst/>
                <a:uLnTx/>
                <a:uFillTx/>
                <a:latin typeface="Colaborate-Thin" charset="0"/>
                <a:ea typeface="ＭＳ Ｐゴシック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6/12/2017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6F7A75"/>
              </a:solidFill>
              <a:effectLst/>
              <a:uLnTx/>
              <a:uFillTx/>
              <a:latin typeface="Colaborate-Thin" charset="0"/>
              <a:ea typeface="ＭＳ Ｐゴシック" charset="-128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53188"/>
            <a:ext cx="6375400" cy="381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>
                <a:solidFill>
                  <a:schemeClr val="bg1">
                    <a:lumMod val="50000"/>
                  </a:schemeClr>
                </a:solidFill>
                <a:latin typeface="Colaborate-Thin"/>
                <a:ea typeface="MS Pゴシック" charset="0"/>
                <a:cs typeface="MS Pゴシック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AE9">
                  <a:lumMod val="50000"/>
                </a:srgbClr>
              </a:solidFill>
              <a:effectLst/>
              <a:uLnTx/>
              <a:uFillTx/>
              <a:latin typeface="Colaborate-Thin"/>
            </a:endParaRPr>
          </a:p>
        </p:txBody>
      </p:sp>
    </p:spTree>
    <p:extLst>
      <p:ext uri="{BB962C8B-B14F-4D97-AF65-F5344CB8AC3E}">
        <p14:creationId xmlns:p14="http://schemas.microsoft.com/office/powerpoint/2010/main" val="26856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laborate-Medium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laborate-Medium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laborate-Medium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laborate-Medium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laborate-Medium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Blip>
          <a:blip r:embed="rId15"/>
        </a:buBlip>
        <a:defRPr sz="3200" b="1">
          <a:solidFill>
            <a:schemeClr val="tx1"/>
          </a:solidFill>
          <a:latin typeface="Colaborate-Medium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laborateLigh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laborateLigh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laborateLigh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laborateLigh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32.svg"/><Relationship Id="rId26" Type="http://schemas.openxmlformats.org/officeDocument/2006/relationships/image" Target="../media/image36.svg"/><Relationship Id="rId3" Type="http://schemas.openxmlformats.org/officeDocument/2006/relationships/image" Target="../media/image17.svg"/><Relationship Id="rId21" Type="http://schemas.openxmlformats.org/officeDocument/2006/relationships/image" Target="../media/image30.pn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9.sv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24.svg"/><Relationship Id="rId19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8.svg"/><Relationship Id="rId22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3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5" Type="http://schemas.openxmlformats.org/officeDocument/2006/relationships/image" Target="../media/image23.png"/><Relationship Id="rId10" Type="http://schemas.openxmlformats.org/officeDocument/2006/relationships/image" Target="../media/image24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19.svg"/><Relationship Id="rId15" Type="http://schemas.openxmlformats.org/officeDocument/2006/relationships/image" Target="../media/image40.sv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0.svg"/><Relationship Id="rId3" Type="http://schemas.openxmlformats.org/officeDocument/2006/relationships/image" Target="../media/image17.svg"/><Relationship Id="rId7" Type="http://schemas.openxmlformats.org/officeDocument/2006/relationships/image" Target="../media/image34.svg"/><Relationship Id="rId12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8.svg"/><Relationship Id="rId5" Type="http://schemas.openxmlformats.org/officeDocument/2006/relationships/image" Target="../media/image19.svg"/><Relationship Id="rId1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6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051837"/>
            <a:ext cx="10261600" cy="1524000"/>
          </a:xfrm>
        </p:spPr>
        <p:txBody>
          <a:bodyPr/>
          <a:lstStyle/>
          <a:p>
            <a:r>
              <a:rPr lang="en-GB" dirty="0"/>
              <a:t>Practical Compliance in the Construction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Lara Ayris, Managing </a:t>
            </a:r>
            <a:r>
              <a:rPr lang="en-GB" dirty="0" smtClean="0"/>
              <a:t>Director</a:t>
            </a:r>
          </a:p>
          <a:p>
            <a:r>
              <a:rPr lang="en-GB" dirty="0" smtClean="0"/>
              <a:t>20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8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81600" y="1022763"/>
            <a:ext cx="2351314" cy="914400"/>
            <a:chOff x="5181600" y="2353926"/>
            <a:chExt cx="2351314" cy="914400"/>
          </a:xfrm>
        </p:grpSpPr>
        <p:pic>
          <p:nvPicPr>
            <p:cNvPr id="7" name="Graphic 6" descr="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181600" y="2353926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073712" y="2551573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Principal Contractor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81600" y="-83301"/>
            <a:ext cx="1995198" cy="914400"/>
            <a:chOff x="5181600" y="1424104"/>
            <a:chExt cx="1995198" cy="914400"/>
          </a:xfrm>
        </p:grpSpPr>
        <p:pic>
          <p:nvPicPr>
            <p:cNvPr id="12" name="Graphic 11" descr="Meet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181600" y="1424104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073712" y="1864787"/>
              <a:ext cx="110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Client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6384" y="2434006"/>
            <a:ext cx="1459202" cy="1569043"/>
            <a:chOff x="766384" y="3765169"/>
            <a:chExt cx="1459202" cy="1569043"/>
          </a:xfrm>
        </p:grpSpPr>
        <p:pic>
          <p:nvPicPr>
            <p:cNvPr id="13" name="Graphic 12" descr="Excavator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81314" y="3765169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6384" y="4626326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Demolition Contractor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07895" y="2650286"/>
            <a:ext cx="3573234" cy="1015959"/>
            <a:chOff x="5607895" y="3981449"/>
            <a:chExt cx="3573234" cy="1015959"/>
          </a:xfrm>
        </p:grpSpPr>
        <p:pic>
          <p:nvPicPr>
            <p:cNvPr id="1026" name="Picture 2" descr="skip hi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895" y="3981449"/>
              <a:ext cx="1051503" cy="6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kip hi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161" y="3981449"/>
              <a:ext cx="1051503" cy="6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skip hi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427" y="3981449"/>
              <a:ext cx="1051503" cy="6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811094" y="4597298"/>
              <a:ext cx="33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Waste Brokers/ Companies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49087" y="2390464"/>
            <a:ext cx="1621953" cy="1629724"/>
            <a:chOff x="3149087" y="3721627"/>
            <a:chExt cx="1621953" cy="1629724"/>
          </a:xfrm>
        </p:grpSpPr>
        <p:pic>
          <p:nvPicPr>
            <p:cNvPr id="25" name="Graphic 24" descr="Crane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34229" y="3721627"/>
              <a:ext cx="914400" cy="914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149087" y="4643465"/>
              <a:ext cx="16219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Groundworks Contractor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71014" y="2394998"/>
            <a:ext cx="2457443" cy="2477637"/>
            <a:chOff x="9471014" y="3726161"/>
            <a:chExt cx="2457443" cy="2477637"/>
          </a:xfrm>
        </p:grpSpPr>
        <p:pic>
          <p:nvPicPr>
            <p:cNvPr id="16" name="Graphic 15" descr="Large paint brush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145955" y="5421296"/>
              <a:ext cx="782502" cy="782502"/>
            </a:xfrm>
            <a:prstGeom prst="rect">
              <a:avLst/>
            </a:prstGeom>
          </p:spPr>
        </p:pic>
        <p:pic>
          <p:nvPicPr>
            <p:cNvPr id="18" name="Graphic 17" descr="Shower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471014" y="5421296"/>
              <a:ext cx="764243" cy="764243"/>
            </a:xfrm>
            <a:prstGeom prst="rect">
              <a:avLst/>
            </a:prstGeom>
          </p:spPr>
        </p:pic>
        <p:pic>
          <p:nvPicPr>
            <p:cNvPr id="19" name="Graphic 18" descr="Screwdriver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367155" y="5377754"/>
              <a:ext cx="782502" cy="782502"/>
            </a:xfrm>
            <a:prstGeom prst="rect">
              <a:avLst/>
            </a:prstGeom>
          </p:spPr>
        </p:pic>
        <p:pic>
          <p:nvPicPr>
            <p:cNvPr id="26" name="Graphic 25" descr="Team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235257" y="3726161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857887" y="4626047"/>
              <a:ext cx="1826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Other Subcontractors</a:t>
              </a:r>
            </a:p>
          </p:txBody>
        </p:sp>
      </p:grp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5638800" y="644521"/>
            <a:ext cx="0" cy="46394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8" name="Group 1037"/>
          <p:cNvGrpSpPr/>
          <p:nvPr/>
        </p:nvGrpSpPr>
        <p:grpSpPr>
          <a:xfrm>
            <a:off x="1481474" y="1810264"/>
            <a:ext cx="9210983" cy="627050"/>
            <a:chOff x="1481474" y="3489765"/>
            <a:chExt cx="9210983" cy="627050"/>
          </a:xfrm>
        </p:grpSpPr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 flipH="1">
              <a:off x="1481474" y="3677614"/>
              <a:ext cx="9196469" cy="396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>
              <a:off x="1494972" y="3649559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>
              <a:off x="5638800" y="3489765"/>
              <a:ext cx="0" cy="187849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0692457" y="3652867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cxnSpLocks/>
            </p:cNvCxnSpPr>
            <p:nvPr/>
          </p:nvCxnSpPr>
          <p:spPr>
            <a:xfrm>
              <a:off x="7292912" y="3649559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>
              <a:off x="3960063" y="3649559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115541" y="5093172"/>
            <a:ext cx="2335306" cy="528254"/>
            <a:chOff x="115541" y="5093172"/>
            <a:chExt cx="2335306" cy="528254"/>
          </a:xfrm>
        </p:grpSpPr>
        <p:grpSp>
          <p:nvGrpSpPr>
            <p:cNvPr id="55" name="Group 54"/>
            <p:cNvGrpSpPr/>
            <p:nvPr/>
          </p:nvGrpSpPr>
          <p:grpSpPr>
            <a:xfrm>
              <a:off x="1698864" y="5093172"/>
              <a:ext cx="751983" cy="523768"/>
              <a:chOff x="187201" y="5293157"/>
              <a:chExt cx="2026852" cy="1202202"/>
            </a:xfrm>
          </p:grpSpPr>
          <p:cxnSp>
            <p:nvCxnSpPr>
              <p:cNvPr id="56" name="Straight Arrow Connector 55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Graphic 64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66" name="Graphic 65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67" name="Graphic 66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115541" y="5093728"/>
              <a:ext cx="751983" cy="523768"/>
              <a:chOff x="187201" y="5293157"/>
              <a:chExt cx="2026852" cy="1202202"/>
            </a:xfrm>
          </p:grpSpPr>
          <p:cxnSp>
            <p:nvCxnSpPr>
              <p:cNvPr id="69" name="Straight Arrow Connector 68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Graphic 71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73" name="Graphic 72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74" name="Graphic 73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883387" y="5097658"/>
              <a:ext cx="751983" cy="523768"/>
              <a:chOff x="187201" y="5293157"/>
              <a:chExt cx="2026852" cy="1202202"/>
            </a:xfrm>
          </p:grpSpPr>
          <p:cxnSp>
            <p:nvCxnSpPr>
              <p:cNvPr id="76" name="Straight Arrow Connector 75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Graphic 78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80" name="Graphic 79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81" name="Graphic 80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</p:grpSp>
      <p:grpSp>
        <p:nvGrpSpPr>
          <p:cNvPr id="91" name="Group 90"/>
          <p:cNvGrpSpPr/>
          <p:nvPr/>
        </p:nvGrpSpPr>
        <p:grpSpPr>
          <a:xfrm>
            <a:off x="373662" y="4002770"/>
            <a:ext cx="1860986" cy="1055060"/>
            <a:chOff x="373662" y="4002770"/>
            <a:chExt cx="1860986" cy="1055060"/>
          </a:xfrm>
        </p:grpSpPr>
        <p:grpSp>
          <p:nvGrpSpPr>
            <p:cNvPr id="5" name="Group 4"/>
            <p:cNvGrpSpPr/>
            <p:nvPr/>
          </p:nvGrpSpPr>
          <p:grpSpPr>
            <a:xfrm>
              <a:off x="373662" y="4479612"/>
              <a:ext cx="319583" cy="555409"/>
              <a:chOff x="668484" y="4217478"/>
              <a:chExt cx="319583" cy="555409"/>
            </a:xfrm>
          </p:grpSpPr>
          <p:pic>
            <p:nvPicPr>
              <p:cNvPr id="38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8484" y="4217478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49" name="Graphic 48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668484" y="4434812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142487" y="4489254"/>
              <a:ext cx="319583" cy="563543"/>
              <a:chOff x="1142487" y="3910763"/>
              <a:chExt cx="319583" cy="563543"/>
            </a:xfrm>
          </p:grpSpPr>
          <p:pic>
            <p:nvPicPr>
              <p:cNvPr id="39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2487" y="3910763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50" name="Graphic 49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142487" y="4136231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915065" y="4494120"/>
              <a:ext cx="319583" cy="563710"/>
              <a:chOff x="1915065" y="4008934"/>
              <a:chExt cx="319583" cy="563710"/>
            </a:xfrm>
          </p:grpSpPr>
          <p:pic>
            <p:nvPicPr>
              <p:cNvPr id="40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915065" y="4008934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52" name="Graphic 51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915065" y="4234569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522143" y="4002770"/>
              <a:ext cx="1571375" cy="486484"/>
              <a:chOff x="522143" y="4002770"/>
              <a:chExt cx="1571375" cy="486484"/>
            </a:xfrm>
          </p:grpSpPr>
          <p:cxnSp>
            <p:nvCxnSpPr>
              <p:cNvPr id="10" name="Straight Arrow Connector 9"/>
              <p:cNvCxnSpPr>
                <a:cxnSpLocks/>
              </p:cNvCxnSpPr>
              <p:nvPr/>
            </p:nvCxnSpPr>
            <p:spPr>
              <a:xfrm>
                <a:off x="1796883" y="4034138"/>
                <a:ext cx="296635" cy="4039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cxnSpLocks/>
                <a:endCxn id="39" idx="0"/>
              </p:cNvCxnSpPr>
              <p:nvPr/>
            </p:nvCxnSpPr>
            <p:spPr>
              <a:xfrm flipH="1">
                <a:off x="1302279" y="4034138"/>
                <a:ext cx="14487" cy="455116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cxnSpLocks/>
              </p:cNvCxnSpPr>
              <p:nvPr/>
            </p:nvCxnSpPr>
            <p:spPr>
              <a:xfrm flipH="1">
                <a:off x="522143" y="4002770"/>
                <a:ext cx="345381" cy="4440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2933196" y="4027626"/>
            <a:ext cx="1860986" cy="1055060"/>
            <a:chOff x="373662" y="4002770"/>
            <a:chExt cx="1860986" cy="1055060"/>
          </a:xfrm>
        </p:grpSpPr>
        <p:grpSp>
          <p:nvGrpSpPr>
            <p:cNvPr id="96" name="Group 95"/>
            <p:cNvGrpSpPr/>
            <p:nvPr/>
          </p:nvGrpSpPr>
          <p:grpSpPr>
            <a:xfrm>
              <a:off x="373662" y="4479612"/>
              <a:ext cx="319583" cy="555409"/>
              <a:chOff x="668484" y="4217478"/>
              <a:chExt cx="319583" cy="555409"/>
            </a:xfrm>
          </p:grpSpPr>
          <p:pic>
            <p:nvPicPr>
              <p:cNvPr id="107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8484" y="4217478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08" name="Graphic 107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668484" y="4434812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1142487" y="4489254"/>
              <a:ext cx="319583" cy="563543"/>
              <a:chOff x="1142487" y="3910763"/>
              <a:chExt cx="319583" cy="563543"/>
            </a:xfrm>
          </p:grpSpPr>
          <p:pic>
            <p:nvPicPr>
              <p:cNvPr id="105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2487" y="3910763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06" name="Graphic 105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142487" y="4136231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1915065" y="4494120"/>
              <a:ext cx="319583" cy="563710"/>
              <a:chOff x="1915065" y="4008934"/>
              <a:chExt cx="319583" cy="563710"/>
            </a:xfrm>
          </p:grpSpPr>
          <p:pic>
            <p:nvPicPr>
              <p:cNvPr id="103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915065" y="4008934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04" name="Graphic 103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915065" y="4234569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522143" y="4002770"/>
              <a:ext cx="1571375" cy="486484"/>
              <a:chOff x="522143" y="4002770"/>
              <a:chExt cx="1571375" cy="486484"/>
            </a:xfrm>
          </p:grpSpPr>
          <p:cxnSp>
            <p:nvCxnSpPr>
              <p:cNvPr id="100" name="Straight Arrow Connector 99"/>
              <p:cNvCxnSpPr>
                <a:cxnSpLocks/>
              </p:cNvCxnSpPr>
              <p:nvPr/>
            </p:nvCxnSpPr>
            <p:spPr>
              <a:xfrm>
                <a:off x="1796883" y="4034138"/>
                <a:ext cx="296635" cy="4039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cxnSpLocks/>
                <a:endCxn id="105" idx="0"/>
              </p:cNvCxnSpPr>
              <p:nvPr/>
            </p:nvCxnSpPr>
            <p:spPr>
              <a:xfrm flipH="1">
                <a:off x="1302279" y="4034138"/>
                <a:ext cx="14487" cy="455116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cxnSpLocks/>
              </p:cNvCxnSpPr>
              <p:nvPr/>
            </p:nvCxnSpPr>
            <p:spPr>
              <a:xfrm flipH="1">
                <a:off x="522143" y="4002770"/>
                <a:ext cx="345381" cy="4440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/>
          <p:cNvGrpSpPr/>
          <p:nvPr/>
        </p:nvGrpSpPr>
        <p:grpSpPr>
          <a:xfrm>
            <a:off x="6138902" y="4049472"/>
            <a:ext cx="1860986" cy="1055060"/>
            <a:chOff x="373662" y="4002770"/>
            <a:chExt cx="1860986" cy="1055060"/>
          </a:xfrm>
        </p:grpSpPr>
        <p:grpSp>
          <p:nvGrpSpPr>
            <p:cNvPr id="111" name="Group 110"/>
            <p:cNvGrpSpPr/>
            <p:nvPr/>
          </p:nvGrpSpPr>
          <p:grpSpPr>
            <a:xfrm>
              <a:off x="373662" y="4479612"/>
              <a:ext cx="319583" cy="555409"/>
              <a:chOff x="668484" y="4217478"/>
              <a:chExt cx="319583" cy="555409"/>
            </a:xfrm>
          </p:grpSpPr>
          <p:pic>
            <p:nvPicPr>
              <p:cNvPr id="122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8484" y="4217478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23" name="Graphic 122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668484" y="4434812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1142487" y="4489254"/>
              <a:ext cx="319583" cy="563543"/>
              <a:chOff x="1142487" y="3910763"/>
              <a:chExt cx="319583" cy="563543"/>
            </a:xfrm>
          </p:grpSpPr>
          <p:pic>
            <p:nvPicPr>
              <p:cNvPr id="120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2487" y="3910763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21" name="Graphic 120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142487" y="4136231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113" name="Group 112"/>
            <p:cNvGrpSpPr/>
            <p:nvPr/>
          </p:nvGrpSpPr>
          <p:grpSpPr>
            <a:xfrm>
              <a:off x="1915065" y="4494120"/>
              <a:ext cx="319583" cy="563710"/>
              <a:chOff x="1915065" y="4008934"/>
              <a:chExt cx="319583" cy="563710"/>
            </a:xfrm>
          </p:grpSpPr>
          <p:pic>
            <p:nvPicPr>
              <p:cNvPr id="118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915065" y="4008934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19" name="Graphic 118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915065" y="4234569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522143" y="4002770"/>
              <a:ext cx="1571375" cy="486484"/>
              <a:chOff x="522143" y="4002770"/>
              <a:chExt cx="1571375" cy="486484"/>
            </a:xfrm>
          </p:grpSpPr>
          <p:cxnSp>
            <p:nvCxnSpPr>
              <p:cNvPr id="115" name="Straight Arrow Connector 114"/>
              <p:cNvCxnSpPr>
                <a:cxnSpLocks/>
              </p:cNvCxnSpPr>
              <p:nvPr/>
            </p:nvCxnSpPr>
            <p:spPr>
              <a:xfrm>
                <a:off x="1796883" y="4034138"/>
                <a:ext cx="296635" cy="4039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cxnSpLocks/>
                <a:endCxn id="120" idx="0"/>
              </p:cNvCxnSpPr>
              <p:nvPr/>
            </p:nvCxnSpPr>
            <p:spPr>
              <a:xfrm flipH="1">
                <a:off x="1302279" y="4034138"/>
                <a:ext cx="14487" cy="455116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cxnSpLocks/>
              </p:cNvCxnSpPr>
              <p:nvPr/>
            </p:nvCxnSpPr>
            <p:spPr>
              <a:xfrm flipH="1">
                <a:off x="522143" y="4002770"/>
                <a:ext cx="345381" cy="4440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/>
          <p:cNvGrpSpPr/>
          <p:nvPr/>
        </p:nvGrpSpPr>
        <p:grpSpPr>
          <a:xfrm>
            <a:off x="9823015" y="4949588"/>
            <a:ext cx="1860986" cy="1055060"/>
            <a:chOff x="373662" y="4002770"/>
            <a:chExt cx="1860986" cy="1055060"/>
          </a:xfrm>
        </p:grpSpPr>
        <p:grpSp>
          <p:nvGrpSpPr>
            <p:cNvPr id="125" name="Group 124"/>
            <p:cNvGrpSpPr/>
            <p:nvPr/>
          </p:nvGrpSpPr>
          <p:grpSpPr>
            <a:xfrm>
              <a:off x="373662" y="4479612"/>
              <a:ext cx="319583" cy="555409"/>
              <a:chOff x="668484" y="4217478"/>
              <a:chExt cx="319583" cy="555409"/>
            </a:xfrm>
          </p:grpSpPr>
          <p:pic>
            <p:nvPicPr>
              <p:cNvPr id="136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8484" y="4217478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37" name="Graphic 136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668484" y="4434812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1142487" y="4489254"/>
              <a:ext cx="319583" cy="563543"/>
              <a:chOff x="1142487" y="3910763"/>
              <a:chExt cx="319583" cy="563543"/>
            </a:xfrm>
          </p:grpSpPr>
          <p:pic>
            <p:nvPicPr>
              <p:cNvPr id="134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2487" y="3910763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35" name="Graphic 134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142487" y="4136231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1915065" y="4494120"/>
              <a:ext cx="319583" cy="563710"/>
              <a:chOff x="1915065" y="4008934"/>
              <a:chExt cx="319583" cy="563710"/>
            </a:xfrm>
          </p:grpSpPr>
          <p:pic>
            <p:nvPicPr>
              <p:cNvPr id="132" name="Content Placeholder 5" descr="Dump truck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1915065" y="4008934"/>
                <a:ext cx="319583" cy="338075"/>
              </a:xfrm>
              <a:prstGeom prst="rect">
                <a:avLst/>
              </a:prstGeom>
            </p:spPr>
          </p:pic>
          <p:pic>
            <p:nvPicPr>
              <p:cNvPr id="133" name="Graphic 132" descr="Diploma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1915065" y="4234569"/>
                <a:ext cx="319583" cy="338075"/>
              </a:xfrm>
              <a:prstGeom prst="rect">
                <a:avLst/>
              </a:prstGeom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522143" y="4002770"/>
              <a:ext cx="1571375" cy="486484"/>
              <a:chOff x="522143" y="4002770"/>
              <a:chExt cx="1571375" cy="486484"/>
            </a:xfrm>
          </p:grpSpPr>
          <p:cxnSp>
            <p:nvCxnSpPr>
              <p:cNvPr id="129" name="Straight Arrow Connector 128"/>
              <p:cNvCxnSpPr>
                <a:cxnSpLocks/>
              </p:cNvCxnSpPr>
              <p:nvPr/>
            </p:nvCxnSpPr>
            <p:spPr>
              <a:xfrm>
                <a:off x="1796883" y="4034138"/>
                <a:ext cx="296635" cy="4039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cxnSpLocks/>
                <a:endCxn id="134" idx="0"/>
              </p:cNvCxnSpPr>
              <p:nvPr/>
            </p:nvCxnSpPr>
            <p:spPr>
              <a:xfrm flipH="1">
                <a:off x="1302279" y="4034138"/>
                <a:ext cx="14487" cy="455116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cxnSpLocks/>
              </p:cNvCxnSpPr>
              <p:nvPr/>
            </p:nvCxnSpPr>
            <p:spPr>
              <a:xfrm flipH="1">
                <a:off x="522143" y="4002770"/>
                <a:ext cx="345381" cy="444099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2675591" y="5096212"/>
            <a:ext cx="2335306" cy="528254"/>
            <a:chOff x="115541" y="5093172"/>
            <a:chExt cx="2335306" cy="528254"/>
          </a:xfrm>
        </p:grpSpPr>
        <p:grpSp>
          <p:nvGrpSpPr>
            <p:cNvPr id="139" name="Group 138"/>
            <p:cNvGrpSpPr/>
            <p:nvPr/>
          </p:nvGrpSpPr>
          <p:grpSpPr>
            <a:xfrm>
              <a:off x="1698864" y="5093172"/>
              <a:ext cx="751983" cy="523768"/>
              <a:chOff x="187201" y="5293157"/>
              <a:chExt cx="2026852" cy="1202202"/>
            </a:xfrm>
          </p:grpSpPr>
          <p:cxnSp>
            <p:nvCxnSpPr>
              <p:cNvPr id="154" name="Straight Arrow Connector 153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7" name="Graphic 156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58" name="Graphic 157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59" name="Graphic 158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140" name="Group 139"/>
            <p:cNvGrpSpPr/>
            <p:nvPr/>
          </p:nvGrpSpPr>
          <p:grpSpPr>
            <a:xfrm>
              <a:off x="115541" y="5093728"/>
              <a:ext cx="751983" cy="523768"/>
              <a:chOff x="187201" y="5293157"/>
              <a:chExt cx="2026852" cy="1202202"/>
            </a:xfrm>
          </p:grpSpPr>
          <p:cxnSp>
            <p:nvCxnSpPr>
              <p:cNvPr id="148" name="Straight Arrow Connector 147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1" name="Graphic 150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52" name="Graphic 151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53" name="Graphic 152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141" name="Group 140"/>
            <p:cNvGrpSpPr/>
            <p:nvPr/>
          </p:nvGrpSpPr>
          <p:grpSpPr>
            <a:xfrm>
              <a:off x="883387" y="5097658"/>
              <a:ext cx="751983" cy="523768"/>
              <a:chOff x="187201" y="5293157"/>
              <a:chExt cx="2026852" cy="1202202"/>
            </a:xfrm>
          </p:grpSpPr>
          <p:cxnSp>
            <p:nvCxnSpPr>
              <p:cNvPr id="142" name="Straight Arrow Connector 141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5" name="Graphic 144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46" name="Graphic 145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47" name="Graphic 146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</p:grpSp>
      <p:grpSp>
        <p:nvGrpSpPr>
          <p:cNvPr id="160" name="Group 159"/>
          <p:cNvGrpSpPr/>
          <p:nvPr/>
        </p:nvGrpSpPr>
        <p:grpSpPr>
          <a:xfrm>
            <a:off x="5882949" y="5096212"/>
            <a:ext cx="2335306" cy="528254"/>
            <a:chOff x="115541" y="5093172"/>
            <a:chExt cx="2335306" cy="528254"/>
          </a:xfrm>
        </p:grpSpPr>
        <p:grpSp>
          <p:nvGrpSpPr>
            <p:cNvPr id="161" name="Group 160"/>
            <p:cNvGrpSpPr/>
            <p:nvPr/>
          </p:nvGrpSpPr>
          <p:grpSpPr>
            <a:xfrm>
              <a:off x="1698864" y="5093172"/>
              <a:ext cx="751983" cy="523768"/>
              <a:chOff x="187201" y="5293157"/>
              <a:chExt cx="2026852" cy="1202202"/>
            </a:xfrm>
          </p:grpSpPr>
          <p:cxnSp>
            <p:nvCxnSpPr>
              <p:cNvPr id="176" name="Straight Arrow Connector 175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9" name="Graphic 178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80" name="Graphic 179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81" name="Graphic 180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162" name="Group 161"/>
            <p:cNvGrpSpPr/>
            <p:nvPr/>
          </p:nvGrpSpPr>
          <p:grpSpPr>
            <a:xfrm>
              <a:off x="115541" y="5093728"/>
              <a:ext cx="751983" cy="523768"/>
              <a:chOff x="187201" y="5293157"/>
              <a:chExt cx="2026852" cy="1202202"/>
            </a:xfrm>
          </p:grpSpPr>
          <p:cxnSp>
            <p:nvCxnSpPr>
              <p:cNvPr id="170" name="Straight Arrow Connector 169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Graphic 172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74" name="Graphic 173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75" name="Graphic 174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883387" y="5097658"/>
              <a:ext cx="751983" cy="523768"/>
              <a:chOff x="187201" y="5293157"/>
              <a:chExt cx="2026852" cy="1202202"/>
            </a:xfrm>
          </p:grpSpPr>
          <p:cxnSp>
            <p:nvCxnSpPr>
              <p:cNvPr id="164" name="Straight Arrow Connector 163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7" name="Graphic 166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68" name="Graphic 167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69" name="Graphic 168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</p:grpSp>
      <p:grpSp>
        <p:nvGrpSpPr>
          <p:cNvPr id="182" name="Group 181"/>
          <p:cNvGrpSpPr/>
          <p:nvPr/>
        </p:nvGrpSpPr>
        <p:grpSpPr>
          <a:xfrm>
            <a:off x="9598466" y="6043051"/>
            <a:ext cx="2335306" cy="528254"/>
            <a:chOff x="115541" y="5093172"/>
            <a:chExt cx="2335306" cy="528254"/>
          </a:xfrm>
        </p:grpSpPr>
        <p:grpSp>
          <p:nvGrpSpPr>
            <p:cNvPr id="183" name="Group 182"/>
            <p:cNvGrpSpPr/>
            <p:nvPr/>
          </p:nvGrpSpPr>
          <p:grpSpPr>
            <a:xfrm>
              <a:off x="1698864" y="5093172"/>
              <a:ext cx="751983" cy="523768"/>
              <a:chOff x="187201" y="5293157"/>
              <a:chExt cx="2026852" cy="1202202"/>
            </a:xfrm>
          </p:grpSpPr>
          <p:cxnSp>
            <p:nvCxnSpPr>
              <p:cNvPr id="198" name="Straight Arrow Connector 197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1" name="Graphic 200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202" name="Graphic 201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203" name="Graphic 202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184" name="Group 183"/>
            <p:cNvGrpSpPr/>
            <p:nvPr/>
          </p:nvGrpSpPr>
          <p:grpSpPr>
            <a:xfrm>
              <a:off x="115541" y="5093728"/>
              <a:ext cx="751983" cy="523768"/>
              <a:chOff x="187201" y="5293157"/>
              <a:chExt cx="2026852" cy="1202202"/>
            </a:xfrm>
          </p:grpSpPr>
          <p:cxnSp>
            <p:nvCxnSpPr>
              <p:cNvPr id="192" name="Straight Arrow Connector 191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5" name="Graphic 194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96" name="Graphic 195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97" name="Graphic 196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  <p:grpSp>
          <p:nvGrpSpPr>
            <p:cNvPr id="185" name="Group 184"/>
            <p:cNvGrpSpPr/>
            <p:nvPr/>
          </p:nvGrpSpPr>
          <p:grpSpPr>
            <a:xfrm>
              <a:off x="883387" y="5097658"/>
              <a:ext cx="751983" cy="523768"/>
              <a:chOff x="187201" y="5293157"/>
              <a:chExt cx="2026852" cy="1202202"/>
            </a:xfrm>
          </p:grpSpPr>
          <p:cxnSp>
            <p:nvCxnSpPr>
              <p:cNvPr id="186" name="Straight Arrow Connector 185"/>
              <p:cNvCxnSpPr>
                <a:cxnSpLocks/>
              </p:cNvCxnSpPr>
              <p:nvPr/>
            </p:nvCxnSpPr>
            <p:spPr>
              <a:xfrm>
                <a:off x="1429853" y="5293157"/>
                <a:ext cx="574463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>
                <a:cxnSpLocks/>
              </p:cNvCxnSpPr>
              <p:nvPr/>
            </p:nvCxnSpPr>
            <p:spPr>
              <a:xfrm flipH="1">
                <a:off x="1209449" y="5293157"/>
                <a:ext cx="1" cy="497628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cxnSpLocks/>
              </p:cNvCxnSpPr>
              <p:nvPr/>
            </p:nvCxnSpPr>
            <p:spPr>
              <a:xfrm flipH="1">
                <a:off x="423511" y="5306460"/>
                <a:ext cx="565535" cy="484325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9" name="Graphic 188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7201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90" name="Graphic 189" descr="Checklist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898595" y="5862145"/>
                <a:ext cx="624563" cy="624563"/>
              </a:xfrm>
              <a:prstGeom prst="rect">
                <a:avLst/>
              </a:prstGeom>
            </p:spPr>
          </p:pic>
          <p:pic>
            <p:nvPicPr>
              <p:cNvPr id="191" name="Graphic 190" descr="Contract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79141" y="5860447"/>
                <a:ext cx="634912" cy="634912"/>
              </a:xfrm>
              <a:prstGeom prst="rect">
                <a:avLst/>
              </a:prstGeom>
            </p:spPr>
          </p:pic>
        </p:grpSp>
      </p:grpSp>
      <p:sp>
        <p:nvSpPr>
          <p:cNvPr id="93" name="TextBox 92"/>
          <p:cNvSpPr txBox="1"/>
          <p:nvPr/>
        </p:nvSpPr>
        <p:spPr>
          <a:xfrm>
            <a:off x="660993" y="6049403"/>
            <a:ext cx="732385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Duty of Care: A BIG issue in the Construction Industry</a:t>
            </a:r>
          </a:p>
        </p:txBody>
      </p:sp>
    </p:spTree>
    <p:extLst>
      <p:ext uri="{BB962C8B-B14F-4D97-AF65-F5344CB8AC3E}">
        <p14:creationId xmlns:p14="http://schemas.microsoft.com/office/powerpoint/2010/main" val="34807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5" y="410481"/>
            <a:ext cx="4400324" cy="617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61" y="1290637"/>
            <a:ext cx="6559586" cy="48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7" y="593450"/>
            <a:ext cx="3971925" cy="56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722" y="731521"/>
            <a:ext cx="3660350" cy="5393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686" y="585973"/>
            <a:ext cx="3779294" cy="56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1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clear!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Ensure everyone is aware of what you are expecting from them?</a:t>
            </a:r>
          </a:p>
          <a:p>
            <a:r>
              <a:rPr lang="en-GB" dirty="0"/>
              <a:t>What are you expecting from your sub contractors?</a:t>
            </a:r>
          </a:p>
          <a:p>
            <a:r>
              <a:rPr lang="en-GB" dirty="0"/>
              <a:t>What are you expecting from your waste contractors?</a:t>
            </a:r>
          </a:p>
        </p:txBody>
      </p:sp>
    </p:spTree>
    <p:extLst>
      <p:ext uri="{BB962C8B-B14F-4D97-AF65-F5344CB8AC3E}">
        <p14:creationId xmlns:p14="http://schemas.microsoft.com/office/powerpoint/2010/main" val="199624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is needed…..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and what isn’t acceptable to you?</a:t>
            </a:r>
          </a:p>
          <a:p>
            <a:r>
              <a:rPr lang="en-GB" dirty="0"/>
              <a:t>What level of risk are you comfortable with?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92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Duty of Care – 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Control throughout waste chain</a:t>
            </a:r>
          </a:p>
          <a:p>
            <a:r>
              <a:rPr lang="en-GB" dirty="0"/>
              <a:t>Recognising and managing hazards and risk</a:t>
            </a:r>
          </a:p>
          <a:p>
            <a:r>
              <a:rPr lang="en-GB" dirty="0"/>
              <a:t>Having procedures &amp; reviewing them</a:t>
            </a:r>
          </a:p>
          <a:p>
            <a:r>
              <a:rPr lang="en-GB" dirty="0"/>
              <a:t>Recognising &amp; taking responsibility</a:t>
            </a:r>
          </a:p>
          <a:p>
            <a:r>
              <a:rPr lang="en-GB" dirty="0"/>
              <a:t>Record keeping</a:t>
            </a:r>
          </a:p>
          <a:p>
            <a:r>
              <a:rPr lang="en-GB" dirty="0"/>
              <a:t>Monitoring and reporting</a:t>
            </a:r>
          </a:p>
          <a:p>
            <a:r>
              <a:rPr lang="en-GB" dirty="0"/>
              <a:t>Legislative compliance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11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process must be put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Control of every stage of the waste chain</a:t>
            </a:r>
          </a:p>
          <a:p>
            <a:r>
              <a:rPr lang="en-GB" dirty="0"/>
              <a:t>Learn how to recognise hazards and risk</a:t>
            </a:r>
          </a:p>
          <a:p>
            <a:r>
              <a:rPr lang="en-GB" dirty="0"/>
              <a:t>Implement a management system for hazards and risks</a:t>
            </a:r>
          </a:p>
          <a:p>
            <a:r>
              <a:rPr lang="en-GB" dirty="0"/>
              <a:t>Having procedures – review them regularly</a:t>
            </a:r>
          </a:p>
          <a:p>
            <a:r>
              <a:rPr lang="en-GB" dirty="0"/>
              <a:t>Effective record keeping</a:t>
            </a:r>
          </a:p>
          <a:p>
            <a:r>
              <a:rPr lang="en-GB" dirty="0"/>
              <a:t>Regular monitoring and reporting</a:t>
            </a:r>
          </a:p>
          <a:p>
            <a:r>
              <a:rPr lang="en-GB" dirty="0"/>
              <a:t>Recognising when you are at fault and taking responsibility</a:t>
            </a:r>
          </a:p>
          <a:p>
            <a:r>
              <a:rPr lang="en-GB" dirty="0"/>
              <a:t>Complying with legislation</a:t>
            </a:r>
          </a:p>
        </p:txBody>
      </p:sp>
    </p:spTree>
    <p:extLst>
      <p:ext uri="{BB962C8B-B14F-4D97-AF65-F5344CB8AC3E}">
        <p14:creationId xmlns:p14="http://schemas.microsoft.com/office/powerpoint/2010/main" val="11557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No two days are the same! </a:t>
            </a:r>
            <a:br>
              <a:rPr lang="en-GB" dirty="0"/>
            </a:br>
            <a:r>
              <a:rPr lang="en-GB" dirty="0"/>
              <a:t>No two projects are the same!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In the second quarter of 2015 the construction industry was worth £22.5 billion</a:t>
            </a:r>
          </a:p>
          <a:p>
            <a:pPr lvl="0"/>
            <a:r>
              <a:rPr lang="en-GB" dirty="0"/>
              <a:t>There are more than 194,000 construction companies trading in the UK</a:t>
            </a:r>
          </a:p>
          <a:p>
            <a:pPr lvl="0"/>
            <a:r>
              <a:rPr lang="en-GB" dirty="0"/>
              <a:t>More than 35% are either self employed, or run their own companies</a:t>
            </a:r>
          </a:p>
          <a:p>
            <a:pPr lvl="0"/>
            <a:r>
              <a:rPr lang="en-GB" dirty="0"/>
              <a:t>1 in 14 of the UK work force is in construction which is approx. 2.1 million jobs (Q2 2015) and is approximately 6.2% of the total.</a:t>
            </a:r>
          </a:p>
          <a:p>
            <a:pPr lvl="0"/>
            <a:r>
              <a:rPr lang="en-GB" dirty="0"/>
              <a:t>Construction jobs are not just builders, there are electricians, planners, designers, civil engineers, site managers, project managers and health &amp; safety advisers to mention just a few.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5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how do you ensure compliance?</a:t>
            </a:r>
          </a:p>
        </p:txBody>
      </p:sp>
      <p:pic>
        <p:nvPicPr>
          <p:cNvPr id="1026" name="Picture 2" descr="BRE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96" y="3555610"/>
            <a:ext cx="2332008" cy="5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459" y="4822517"/>
            <a:ext cx="2066723" cy="14997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61790" y="1825625"/>
            <a:ext cx="2006107" cy="1335315"/>
            <a:chOff x="7137893" y="3018970"/>
            <a:chExt cx="2006107" cy="1335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7893" y="3018970"/>
              <a:ext cx="2006107" cy="1335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137893" y="3958079"/>
              <a:ext cx="16691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Planning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56005" y="1768690"/>
            <a:ext cx="2096631" cy="2320052"/>
            <a:chOff x="6731683" y="2497182"/>
            <a:chExt cx="2096631" cy="23200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683" y="2497182"/>
              <a:ext cx="1664208" cy="19507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28374" y="4447902"/>
              <a:ext cx="1899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Client Demands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52901" y="4386708"/>
            <a:ext cx="2191143" cy="1966616"/>
            <a:chOff x="9416831" y="2772162"/>
            <a:chExt cx="2191143" cy="1966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2515" y="2772162"/>
              <a:ext cx="1520680" cy="1579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416831" y="4369446"/>
              <a:ext cx="2191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Company Demands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90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compliance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3121393" cy="20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45" y="2776933"/>
            <a:ext cx="1825554" cy="279749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643" y="3082527"/>
            <a:ext cx="2491899" cy="2491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024" t="29029" r="18587" b="41115"/>
          <a:stretch/>
        </p:blipFill>
        <p:spPr>
          <a:xfrm>
            <a:off x="7770734" y="3527911"/>
            <a:ext cx="3583066" cy="204651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72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KNOW, what needs to be complied with for each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“To know and not to do, is not to know”</a:t>
            </a:r>
          </a:p>
          <a:p>
            <a:endParaRPr lang="en-GB" dirty="0"/>
          </a:p>
          <a:p>
            <a:r>
              <a:rPr lang="en-GB" dirty="0"/>
              <a:t>Ensure everyone on the project is aware of what needs to be complied with and why:</a:t>
            </a:r>
            <a:br>
              <a:rPr lang="en-GB" dirty="0"/>
            </a:b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Site Guides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Sub Contractor agreements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Tender documentation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Induction and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Tool box talks</a:t>
            </a:r>
          </a:p>
        </p:txBody>
      </p:sp>
    </p:spTree>
    <p:extLst>
      <p:ext uri="{BB962C8B-B14F-4D97-AF65-F5344CB8AC3E}">
        <p14:creationId xmlns:p14="http://schemas.microsoft.com/office/powerpoint/2010/main" val="346480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Duty of Care fit 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Legal requirement</a:t>
            </a:r>
          </a:p>
          <a:p>
            <a:r>
              <a:rPr lang="en-GB" dirty="0"/>
              <a:t>Part of the SWMP requirements</a:t>
            </a:r>
          </a:p>
          <a:p>
            <a:r>
              <a:rPr lang="en-GB" dirty="0"/>
              <a:t>Assists with Site Impacts for BREEAM</a:t>
            </a:r>
          </a:p>
          <a:p>
            <a:r>
              <a:rPr lang="en-GB" dirty="0"/>
              <a:t>Assists with Considerate Constructors Scheme.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44" y="3230880"/>
            <a:ext cx="5478129" cy="3627120"/>
          </a:xfrm>
          <a:prstGeom prst="rect">
            <a:avLst/>
          </a:prstGeom>
        </p:spPr>
      </p:pic>
      <p:pic>
        <p:nvPicPr>
          <p:cNvPr id="5" name="Picture 2" descr="BRE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70" y="5562027"/>
            <a:ext cx="2332008" cy="5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948" y="5089774"/>
            <a:ext cx="206672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81600" y="2702264"/>
            <a:ext cx="2351314" cy="914400"/>
            <a:chOff x="5181600" y="2353926"/>
            <a:chExt cx="2351314" cy="914400"/>
          </a:xfrm>
        </p:grpSpPr>
        <p:pic>
          <p:nvPicPr>
            <p:cNvPr id="7" name="Graphic 6" descr="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181600" y="2353926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073712" y="2551573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Principal Contractor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384" y="114159"/>
            <a:ext cx="10770822" cy="1325563"/>
          </a:xfrm>
        </p:spPr>
        <p:txBody>
          <a:bodyPr>
            <a:normAutofit/>
          </a:bodyPr>
          <a:lstStyle/>
          <a:p>
            <a:r>
              <a:rPr lang="en-GB" dirty="0"/>
              <a:t>Duty of Care in the Construction Industry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181600" y="1409590"/>
            <a:ext cx="1995198" cy="914400"/>
            <a:chOff x="5181600" y="1424104"/>
            <a:chExt cx="1995198" cy="914400"/>
          </a:xfrm>
        </p:grpSpPr>
        <p:pic>
          <p:nvPicPr>
            <p:cNvPr id="12" name="Graphic 11" descr="Meet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181600" y="1424104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073712" y="1864787"/>
              <a:ext cx="110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Client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6384" y="4113507"/>
            <a:ext cx="1459202" cy="1569043"/>
            <a:chOff x="766384" y="3765169"/>
            <a:chExt cx="1459202" cy="1569043"/>
          </a:xfrm>
        </p:grpSpPr>
        <p:pic>
          <p:nvPicPr>
            <p:cNvPr id="13" name="Graphic 12" descr="Excavator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81314" y="3765169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6384" y="4626326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Demolition Contractor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07895" y="4329787"/>
            <a:ext cx="3573234" cy="1015959"/>
            <a:chOff x="5607895" y="3981449"/>
            <a:chExt cx="3573234" cy="1015959"/>
          </a:xfrm>
        </p:grpSpPr>
        <p:pic>
          <p:nvPicPr>
            <p:cNvPr id="1026" name="Picture 2" descr="skip hi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895" y="3981449"/>
              <a:ext cx="1051503" cy="6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kip hi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161" y="3981449"/>
              <a:ext cx="1051503" cy="6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skip hi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427" y="3981449"/>
              <a:ext cx="1051503" cy="6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811094" y="4597298"/>
              <a:ext cx="33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Waste Brokers/ Companies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49087" y="4069965"/>
            <a:ext cx="1621953" cy="1629724"/>
            <a:chOff x="3149087" y="3721627"/>
            <a:chExt cx="1621953" cy="1629724"/>
          </a:xfrm>
        </p:grpSpPr>
        <p:pic>
          <p:nvPicPr>
            <p:cNvPr id="25" name="Graphic 24" descr="Crane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34229" y="3721627"/>
              <a:ext cx="914400" cy="914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149087" y="4643465"/>
              <a:ext cx="16219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Groundworks Contractor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71014" y="4074499"/>
            <a:ext cx="2457443" cy="2477637"/>
            <a:chOff x="9471014" y="3726161"/>
            <a:chExt cx="2457443" cy="2477637"/>
          </a:xfrm>
        </p:grpSpPr>
        <p:pic>
          <p:nvPicPr>
            <p:cNvPr id="16" name="Graphic 15" descr="Large paint brush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145955" y="5421296"/>
              <a:ext cx="782502" cy="782502"/>
            </a:xfrm>
            <a:prstGeom prst="rect">
              <a:avLst/>
            </a:prstGeom>
          </p:spPr>
        </p:pic>
        <p:pic>
          <p:nvPicPr>
            <p:cNvPr id="18" name="Graphic 17" descr="Shower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471014" y="5421296"/>
              <a:ext cx="764243" cy="764243"/>
            </a:xfrm>
            <a:prstGeom prst="rect">
              <a:avLst/>
            </a:prstGeom>
          </p:spPr>
        </p:pic>
        <p:pic>
          <p:nvPicPr>
            <p:cNvPr id="19" name="Graphic 18" descr="Screwdriver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367155" y="5377754"/>
              <a:ext cx="782502" cy="782502"/>
            </a:xfrm>
            <a:prstGeom prst="rect">
              <a:avLst/>
            </a:prstGeom>
          </p:spPr>
        </p:pic>
        <p:pic>
          <p:nvPicPr>
            <p:cNvPr id="26" name="Graphic 25" descr="Team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235257" y="3726161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857887" y="4626047"/>
              <a:ext cx="1826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Other Subcontractors</a:t>
              </a:r>
            </a:p>
          </p:txBody>
        </p:sp>
      </p:grp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5638800" y="2137412"/>
            <a:ext cx="0" cy="46394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8" name="Group 1037"/>
          <p:cNvGrpSpPr/>
          <p:nvPr/>
        </p:nvGrpSpPr>
        <p:grpSpPr>
          <a:xfrm>
            <a:off x="1481474" y="3489765"/>
            <a:ext cx="9210983" cy="627050"/>
            <a:chOff x="1481474" y="3489765"/>
            <a:chExt cx="9210983" cy="627050"/>
          </a:xfrm>
        </p:grpSpPr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 flipH="1">
              <a:off x="1481474" y="3677614"/>
              <a:ext cx="9196469" cy="396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>
              <a:off x="1494972" y="3649559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>
              <a:off x="5638800" y="3489765"/>
              <a:ext cx="0" cy="187849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0692457" y="3652867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cxnSpLocks/>
            </p:cNvCxnSpPr>
            <p:nvPr/>
          </p:nvCxnSpPr>
          <p:spPr>
            <a:xfrm>
              <a:off x="7292912" y="3649559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>
              <a:off x="3960063" y="3649559"/>
              <a:ext cx="0" cy="46394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49549" y="686864"/>
            <a:ext cx="2351314" cy="914400"/>
            <a:chOff x="5181600" y="2353926"/>
            <a:chExt cx="2351314" cy="914400"/>
          </a:xfrm>
        </p:grpSpPr>
        <p:pic>
          <p:nvPicPr>
            <p:cNvPr id="11" name="Graphic 10" descr="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181600" y="2353926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73712" y="2551573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Principal Contractor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49549" y="-139287"/>
            <a:ext cx="1995198" cy="914400"/>
            <a:chOff x="5181600" y="1424104"/>
            <a:chExt cx="1995198" cy="914400"/>
          </a:xfrm>
        </p:grpSpPr>
        <p:pic>
          <p:nvPicPr>
            <p:cNvPr id="14" name="Graphic 13" descr="Meet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181600" y="1424104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73712" y="1864787"/>
              <a:ext cx="110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Client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7934" y="1724747"/>
            <a:ext cx="2298958" cy="914400"/>
            <a:chOff x="5169985" y="2209936"/>
            <a:chExt cx="2298958" cy="914400"/>
          </a:xfrm>
        </p:grpSpPr>
        <p:pic>
          <p:nvPicPr>
            <p:cNvPr id="17" name="Graphic 16" descr="Excavator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169985" y="2209936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09741" y="2414822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Demolition Contractor</a:t>
              </a:r>
            </a:p>
          </p:txBody>
        </p:sp>
      </p:grp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5806749" y="588535"/>
            <a:ext cx="2" cy="19163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806749" y="1450367"/>
            <a:ext cx="6222" cy="34554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826893" y="3337706"/>
            <a:ext cx="9970092" cy="1576873"/>
            <a:chOff x="826893" y="3468333"/>
            <a:chExt cx="9970092" cy="1576873"/>
          </a:xfrm>
        </p:grpSpPr>
        <p:pic>
          <p:nvPicPr>
            <p:cNvPr id="4" name="Content Placeholder 5" descr="Dump tru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26893" y="3542978"/>
              <a:ext cx="914400" cy="914400"/>
            </a:xfrm>
            <a:prstGeom prst="rect">
              <a:avLst/>
            </a:prstGeom>
          </p:spPr>
        </p:pic>
        <p:pic>
          <p:nvPicPr>
            <p:cNvPr id="5" name="Content Placeholder 5" descr="Dump tru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90816" y="3520979"/>
              <a:ext cx="914400" cy="914400"/>
            </a:xfrm>
            <a:prstGeom prst="rect">
              <a:avLst/>
            </a:prstGeom>
          </p:spPr>
        </p:pic>
        <p:pic>
          <p:nvPicPr>
            <p:cNvPr id="6" name="Content Placeholder 5" descr="Dump tru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354739" y="3483657"/>
              <a:ext cx="914400" cy="914400"/>
            </a:xfrm>
            <a:prstGeom prst="rect">
              <a:avLst/>
            </a:prstGeom>
          </p:spPr>
        </p:pic>
        <p:pic>
          <p:nvPicPr>
            <p:cNvPr id="7" name="Content Placeholder 5" descr="Dump tru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618662" y="3468333"/>
              <a:ext cx="914400" cy="914400"/>
            </a:xfrm>
            <a:prstGeom prst="rect">
              <a:avLst/>
            </a:prstGeom>
          </p:spPr>
        </p:pic>
        <p:pic>
          <p:nvPicPr>
            <p:cNvPr id="8" name="Content Placeholder 5" descr="Dump tru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882585" y="3486994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Diplom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26893" y="4130806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Diplom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090816" y="413080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iplom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354739" y="4093938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iplom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618662" y="4078387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Diplom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882585" y="4078387"/>
              <a:ext cx="914400" cy="91440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1264400" y="2513824"/>
            <a:ext cx="9055692" cy="984630"/>
            <a:chOff x="1284093" y="2681177"/>
            <a:chExt cx="9055692" cy="984630"/>
          </a:xfrm>
        </p:grpSpPr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1284093" y="2681177"/>
              <a:ext cx="4022372" cy="880462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 flipH="1">
              <a:off x="3548016" y="2833577"/>
              <a:ext cx="1910850" cy="832230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 flipH="1">
              <a:off x="5656516" y="2911015"/>
              <a:ext cx="3023" cy="650624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>
              <a:off x="5940202" y="2858052"/>
              <a:ext cx="2007397" cy="748729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6269139" y="2740548"/>
              <a:ext cx="4070646" cy="84583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11764" y="4793943"/>
            <a:ext cx="9985221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Waste Contractors – Each requiring a  valid Waste Carrier’s License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87201" y="5199852"/>
            <a:ext cx="2026852" cy="1202202"/>
            <a:chOff x="187201" y="5293157"/>
            <a:chExt cx="2026852" cy="1202202"/>
          </a:xfrm>
        </p:grpSpPr>
        <p:cxnSp>
          <p:nvCxnSpPr>
            <p:cNvPr id="50" name="Straight Arrow Connector 49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65" name="Graphic 64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66" name="Graphic 65" descr="Contract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2502361" y="5221467"/>
            <a:ext cx="2026852" cy="1202202"/>
            <a:chOff x="187201" y="5293157"/>
            <a:chExt cx="2026852" cy="1202202"/>
          </a:xfrm>
        </p:grpSpPr>
        <p:cxnSp>
          <p:nvCxnSpPr>
            <p:cNvPr id="75" name="Straight Arrow Connector 74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Graphic 77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79" name="Graphic 78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80" name="Graphic 79" descr="Contract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7060867" y="5211457"/>
            <a:ext cx="2026852" cy="1202202"/>
            <a:chOff x="187201" y="5293157"/>
            <a:chExt cx="2026852" cy="1202202"/>
          </a:xfrm>
        </p:grpSpPr>
        <p:cxnSp>
          <p:nvCxnSpPr>
            <p:cNvPr id="82" name="Straight Arrow Connector 81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Graphic 84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86" name="Graphic 85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87" name="Graphic 86" descr="Contract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4786553" y="5211457"/>
            <a:ext cx="2026852" cy="1202202"/>
            <a:chOff x="187201" y="5293157"/>
            <a:chExt cx="2026852" cy="1202202"/>
          </a:xfrm>
        </p:grpSpPr>
        <p:cxnSp>
          <p:nvCxnSpPr>
            <p:cNvPr id="89" name="Straight Arrow Connector 88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Graphic 91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93" name="Graphic 92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94" name="Graphic 93" descr="Contract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9326359" y="5250036"/>
            <a:ext cx="2026852" cy="1202202"/>
            <a:chOff x="187201" y="5293157"/>
            <a:chExt cx="2026852" cy="1202202"/>
          </a:xfrm>
        </p:grpSpPr>
        <p:cxnSp>
          <p:nvCxnSpPr>
            <p:cNvPr id="96" name="Straight Arrow Connector 95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Graphic 98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100" name="Graphic 99" descr="Checklis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101" name="Graphic 100" descr="Contract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sp>
        <p:nvSpPr>
          <p:cNvPr id="104" name="TextBox 103"/>
          <p:cNvSpPr txBox="1"/>
          <p:nvPr/>
        </p:nvSpPr>
        <p:spPr>
          <a:xfrm>
            <a:off x="839659" y="6423669"/>
            <a:ext cx="9985221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Waste Sites – Each requiring a valid Permit or Exemption</a:t>
            </a:r>
          </a:p>
        </p:txBody>
      </p:sp>
    </p:spTree>
    <p:extLst>
      <p:ext uri="{BB962C8B-B14F-4D97-AF65-F5344CB8AC3E}">
        <p14:creationId xmlns:p14="http://schemas.microsoft.com/office/powerpoint/2010/main" val="2868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49549" y="686864"/>
            <a:ext cx="2351314" cy="914400"/>
            <a:chOff x="5181600" y="2353926"/>
            <a:chExt cx="2351314" cy="914400"/>
          </a:xfrm>
        </p:grpSpPr>
        <p:pic>
          <p:nvPicPr>
            <p:cNvPr id="11" name="Graphic 10" descr="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181600" y="2353926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73712" y="2551573"/>
              <a:ext cx="1459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Principal Contractor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49549" y="-139287"/>
            <a:ext cx="1995198" cy="914400"/>
            <a:chOff x="5181600" y="1424104"/>
            <a:chExt cx="1995198" cy="914400"/>
          </a:xfrm>
        </p:grpSpPr>
        <p:pic>
          <p:nvPicPr>
            <p:cNvPr id="14" name="Graphic 13" descr="Meet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181600" y="1424104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73712" y="1864787"/>
              <a:ext cx="110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Client</a:t>
              </a:r>
            </a:p>
          </p:txBody>
        </p:sp>
      </p:grp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5806749" y="588535"/>
            <a:ext cx="2" cy="19163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806749" y="1450367"/>
            <a:ext cx="6222" cy="34554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826893" y="3337706"/>
            <a:ext cx="9970092" cy="1576873"/>
            <a:chOff x="826893" y="3468333"/>
            <a:chExt cx="9970092" cy="1576873"/>
          </a:xfrm>
        </p:grpSpPr>
        <p:pic>
          <p:nvPicPr>
            <p:cNvPr id="4" name="Content Placeholder 5" descr="Dump truck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26893" y="3542978"/>
              <a:ext cx="914400" cy="914400"/>
            </a:xfrm>
            <a:prstGeom prst="rect">
              <a:avLst/>
            </a:prstGeom>
          </p:spPr>
        </p:pic>
        <p:pic>
          <p:nvPicPr>
            <p:cNvPr id="5" name="Content Placeholder 5" descr="Dump truck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090816" y="3520979"/>
              <a:ext cx="914400" cy="914400"/>
            </a:xfrm>
            <a:prstGeom prst="rect">
              <a:avLst/>
            </a:prstGeom>
          </p:spPr>
        </p:pic>
        <p:pic>
          <p:nvPicPr>
            <p:cNvPr id="6" name="Content Placeholder 5" descr="Dump truck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54739" y="3483657"/>
              <a:ext cx="914400" cy="914400"/>
            </a:xfrm>
            <a:prstGeom prst="rect">
              <a:avLst/>
            </a:prstGeom>
          </p:spPr>
        </p:pic>
        <p:pic>
          <p:nvPicPr>
            <p:cNvPr id="7" name="Content Placeholder 5" descr="Dump truck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618662" y="3468333"/>
              <a:ext cx="914400" cy="914400"/>
            </a:xfrm>
            <a:prstGeom prst="rect">
              <a:avLst/>
            </a:prstGeom>
          </p:spPr>
        </p:pic>
        <p:pic>
          <p:nvPicPr>
            <p:cNvPr id="8" name="Content Placeholder 5" descr="Dump truck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882585" y="3486994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Diplom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26893" y="4130806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Diplom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90816" y="413080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iplom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354739" y="4093938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iplom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618662" y="4078387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Diplom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882585" y="4078387"/>
              <a:ext cx="914400" cy="91440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1264400" y="2513824"/>
            <a:ext cx="9055692" cy="984630"/>
            <a:chOff x="1284093" y="2681177"/>
            <a:chExt cx="9055692" cy="984630"/>
          </a:xfrm>
        </p:grpSpPr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1284093" y="2681177"/>
              <a:ext cx="4022372" cy="880462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 flipH="1">
              <a:off x="3548016" y="2833577"/>
              <a:ext cx="1910850" cy="832230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 flipH="1">
              <a:off x="5656516" y="2911015"/>
              <a:ext cx="3023" cy="650624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>
              <a:off x="5940202" y="2858052"/>
              <a:ext cx="2007397" cy="748729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6269139" y="2740548"/>
              <a:ext cx="4070646" cy="84583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11764" y="4793943"/>
            <a:ext cx="9985221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 Contractors – Each requiring a  valid Waste Carrier’s License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87201" y="5199852"/>
            <a:ext cx="2026852" cy="1202202"/>
            <a:chOff x="187201" y="5293157"/>
            <a:chExt cx="2026852" cy="1202202"/>
          </a:xfrm>
        </p:grpSpPr>
        <p:cxnSp>
          <p:nvCxnSpPr>
            <p:cNvPr id="50" name="Straight Arrow Connector 49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65" name="Graphic 64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66" name="Graphic 65" descr="Contrac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2502361" y="5221467"/>
            <a:ext cx="2026852" cy="1202202"/>
            <a:chOff x="187201" y="5293157"/>
            <a:chExt cx="2026852" cy="1202202"/>
          </a:xfrm>
        </p:grpSpPr>
        <p:cxnSp>
          <p:nvCxnSpPr>
            <p:cNvPr id="75" name="Straight Arrow Connector 74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Graphic 77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79" name="Graphic 78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80" name="Graphic 79" descr="Contrac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7060867" y="5211457"/>
            <a:ext cx="2026852" cy="1202202"/>
            <a:chOff x="187201" y="5293157"/>
            <a:chExt cx="2026852" cy="1202202"/>
          </a:xfrm>
        </p:grpSpPr>
        <p:cxnSp>
          <p:nvCxnSpPr>
            <p:cNvPr id="82" name="Straight Arrow Connector 81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Graphic 84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86" name="Graphic 85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87" name="Graphic 86" descr="Contrac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4786553" y="5211457"/>
            <a:ext cx="2026852" cy="1202202"/>
            <a:chOff x="187201" y="5293157"/>
            <a:chExt cx="2026852" cy="1202202"/>
          </a:xfrm>
        </p:grpSpPr>
        <p:cxnSp>
          <p:nvCxnSpPr>
            <p:cNvPr id="89" name="Straight Arrow Connector 88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Graphic 91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93" name="Graphic 92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94" name="Graphic 93" descr="Contrac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9326359" y="5250036"/>
            <a:ext cx="2026852" cy="1202202"/>
            <a:chOff x="187201" y="5293157"/>
            <a:chExt cx="2026852" cy="1202202"/>
          </a:xfrm>
        </p:grpSpPr>
        <p:cxnSp>
          <p:nvCxnSpPr>
            <p:cNvPr id="96" name="Straight Arrow Connector 95"/>
            <p:cNvCxnSpPr>
              <a:cxnSpLocks/>
            </p:cNvCxnSpPr>
            <p:nvPr/>
          </p:nvCxnSpPr>
          <p:spPr>
            <a:xfrm>
              <a:off x="1429853" y="5293157"/>
              <a:ext cx="574463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cxnSpLocks/>
            </p:cNvCxnSpPr>
            <p:nvPr/>
          </p:nvCxnSpPr>
          <p:spPr>
            <a:xfrm flipH="1">
              <a:off x="1209449" y="5293157"/>
              <a:ext cx="1" cy="49762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cxnSpLocks/>
            </p:cNvCxnSpPr>
            <p:nvPr/>
          </p:nvCxnSpPr>
          <p:spPr>
            <a:xfrm flipH="1">
              <a:off x="423511" y="5306460"/>
              <a:ext cx="565535" cy="4843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Graphic 98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87201" y="5862145"/>
              <a:ext cx="624563" cy="624563"/>
            </a:xfrm>
            <a:prstGeom prst="rect">
              <a:avLst/>
            </a:prstGeom>
          </p:spPr>
        </p:pic>
        <p:pic>
          <p:nvPicPr>
            <p:cNvPr id="100" name="Graphic 99" descr="Checklis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8595" y="5862145"/>
              <a:ext cx="624563" cy="624563"/>
            </a:xfrm>
            <a:prstGeom prst="rect">
              <a:avLst/>
            </a:prstGeom>
          </p:spPr>
        </p:pic>
        <p:pic>
          <p:nvPicPr>
            <p:cNvPr id="101" name="Graphic 100" descr="Contract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579141" y="5860447"/>
              <a:ext cx="634912" cy="634912"/>
            </a:xfrm>
            <a:prstGeom prst="rect">
              <a:avLst/>
            </a:prstGeom>
          </p:spPr>
        </p:pic>
      </p:grpSp>
      <p:sp>
        <p:nvSpPr>
          <p:cNvPr id="104" name="TextBox 103"/>
          <p:cNvSpPr txBox="1"/>
          <p:nvPr/>
        </p:nvSpPr>
        <p:spPr>
          <a:xfrm>
            <a:off x="839659" y="6423669"/>
            <a:ext cx="9985221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 Sites – Each requiring a valid Permit or Exemption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39173" y="1755254"/>
            <a:ext cx="2446729" cy="914400"/>
            <a:chOff x="5439173" y="1755254"/>
            <a:chExt cx="2446729" cy="914400"/>
          </a:xfrm>
        </p:grpSpPr>
        <p:pic>
          <p:nvPicPr>
            <p:cNvPr id="68" name="Graphic 67" descr="Crane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5439173" y="1755254"/>
              <a:ext cx="914400" cy="9144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263949" y="1856607"/>
              <a:ext cx="16219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Groundworks Contractor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7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PPTtemplate">
  <a:themeElements>
    <a:clrScheme name="WPS">
      <a:dk1>
        <a:srgbClr val="000000"/>
      </a:dk1>
      <a:lt1>
        <a:srgbClr val="E8EAE9"/>
      </a:lt1>
      <a:dk2>
        <a:srgbClr val="1A3474"/>
      </a:dk2>
      <a:lt2>
        <a:srgbClr val="88969A"/>
      </a:lt2>
      <a:accent1>
        <a:srgbClr val="0C1E5A"/>
      </a:accent1>
      <a:accent2>
        <a:srgbClr val="095190"/>
      </a:accent2>
      <a:accent3>
        <a:srgbClr val="0B8D80"/>
      </a:accent3>
      <a:accent4>
        <a:srgbClr val="F06A20"/>
      </a:accent4>
      <a:accent5>
        <a:srgbClr val="6E24AE"/>
      </a:accent5>
      <a:accent6>
        <a:srgbClr val="499913"/>
      </a:accent6>
      <a:hlink>
        <a:srgbClr val="486BA5"/>
      </a:hlink>
      <a:folHlink>
        <a:srgbClr val="88969A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470</Words>
  <Application>Microsoft Office PowerPoint</Application>
  <PresentationFormat>Custom</PresentationFormat>
  <Paragraphs>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WPSPPTtemplate</vt:lpstr>
      <vt:lpstr>Practical Compliance in the Construction Industry</vt:lpstr>
      <vt:lpstr>No two days are the same!  No two projects are the same!</vt:lpstr>
      <vt:lpstr>So how do you ensure compliance?</vt:lpstr>
      <vt:lpstr>Examples of compliance requirements</vt:lpstr>
      <vt:lpstr>KNOW, what needs to be complied with for each project</vt:lpstr>
      <vt:lpstr>How does Duty of Care fit in.</vt:lpstr>
      <vt:lpstr>Duty of Care in the Construction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clear!</vt:lpstr>
      <vt:lpstr>Process is needed…..</vt:lpstr>
      <vt:lpstr>Duty of Care – General Principles</vt:lpstr>
      <vt:lpstr>Audit process must be put in 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Compliance in the Construction Industry</dc:title>
  <dc:creator>Lara Ayris</dc:creator>
  <cp:lastModifiedBy>Kai Stormer</cp:lastModifiedBy>
  <cp:revision>21</cp:revision>
  <dcterms:created xsi:type="dcterms:W3CDTF">2017-01-10T09:59:53Z</dcterms:created>
  <dcterms:modified xsi:type="dcterms:W3CDTF">2017-06-12T13:34:33Z</dcterms:modified>
</cp:coreProperties>
</file>