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0" r:id="rId2"/>
    <p:sldId id="256" r:id="rId3"/>
    <p:sldId id="257" r:id="rId4"/>
    <p:sldId id="259" r:id="rId5"/>
    <p:sldId id="264" r:id="rId6"/>
    <p:sldId id="262" r:id="rId7"/>
    <p:sldId id="263" r:id="rId8"/>
    <p:sldId id="268" r:id="rId9"/>
    <p:sldId id="291" r:id="rId10"/>
    <p:sldId id="294" r:id="rId11"/>
    <p:sldId id="286" r:id="rId12"/>
    <p:sldId id="296" r:id="rId13"/>
    <p:sldId id="298" r:id="rId14"/>
    <p:sldId id="299" r:id="rId15"/>
    <p:sldId id="292" r:id="rId16"/>
    <p:sldId id="297" r:id="rId17"/>
    <p:sldId id="290" r:id="rId18"/>
    <p:sldId id="273" r:id="rId19"/>
    <p:sldId id="275" r:id="rId20"/>
  </p:sldIdLst>
  <p:sldSz cx="9144000" cy="6858000" type="screen4x3"/>
  <p:notesSz cx="6662738"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084"/>
    <a:srgbClr val="5D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67" autoAdjust="0"/>
  </p:normalViewPr>
  <p:slideViewPr>
    <p:cSldViewPr snapToGrid="0" snapToObjects="1">
      <p:cViewPr varScale="1">
        <p:scale>
          <a:sx n="104" d="100"/>
          <a:sy n="104"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036" y="-7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2707"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742DAF5-1C16-4A99-8394-3E4947C82E6E}" type="datetimeFigureOut">
              <a:rPr lang="en-US"/>
              <a:pPr>
                <a:defRPr/>
              </a:pPr>
              <a:t>6/12/2017</a:t>
            </a:fld>
            <a:endParaRPr lang="en-US"/>
          </a:p>
        </p:txBody>
      </p:sp>
      <p:sp>
        <p:nvSpPr>
          <p:cNvPr id="72708"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2709"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F8F8F8-3EB0-4F80-B441-1FDBF2CCB7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2372E34-0939-40E3-8682-27530E30DE79}" type="datetimeFigureOut">
              <a:rPr lang="en-GB"/>
              <a:pPr>
                <a:defRPr/>
              </a:pPr>
              <a:t>12/06/2017</a:t>
            </a:fld>
            <a:endParaRPr lang="en-GB"/>
          </a:p>
        </p:txBody>
      </p:sp>
      <p:sp>
        <p:nvSpPr>
          <p:cNvPr id="4" name="Slide Image Placeholder 3"/>
          <p:cNvSpPr>
            <a:spLocks noGrp="1" noRot="1" noChangeAspect="1"/>
          </p:cNvSpPr>
          <p:nvPr>
            <p:ph type="sldImg" idx="2"/>
          </p:nvPr>
        </p:nvSpPr>
        <p:spPr>
          <a:xfrm>
            <a:off x="849313"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B06D2A-8469-4C85-AF95-7BC586EED08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2350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n-GB"/>
              <a:t>Plus </a:t>
            </a:r>
          </a:p>
          <a:p>
            <a:pPr>
              <a:buFontTx/>
              <a:buChar char="-"/>
            </a:pPr>
            <a:r>
              <a:rPr lang="en-GB"/>
              <a:t>Biffa</a:t>
            </a:r>
          </a:p>
          <a:p>
            <a:pPr>
              <a:buFontTx/>
              <a:buChar char="-"/>
            </a:pPr>
            <a:r>
              <a:rPr lang="en-GB"/>
              <a:t> Keep Britain Tidy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GB" altLang="en-US" sz="1400">
                <a:solidFill>
                  <a:srgbClr val="5D5084"/>
                </a:solidFill>
              </a:rPr>
              <a:t>Environmental, health and community impacts.</a:t>
            </a:r>
          </a:p>
          <a:p>
            <a:pPr lvl="1" eaLnBrk="1" hangingPunct="1"/>
            <a:r>
              <a:rPr lang="en-US" altLang="en-US" sz="1400">
                <a:solidFill>
                  <a:srgbClr val="5D5084"/>
                </a:solidFill>
              </a:rPr>
              <a:t>W</a:t>
            </a:r>
            <a:r>
              <a:rPr lang="en-GB" sz="1400">
                <a:solidFill>
                  <a:srgbClr val="5D5084"/>
                </a:solidFill>
              </a:rPr>
              <a:t>aste taken to a waste site that is illegal </a:t>
            </a:r>
          </a:p>
          <a:p>
            <a:pPr lvl="1" eaLnBrk="1" hangingPunct="1"/>
            <a:r>
              <a:rPr lang="en-GB" sz="1400">
                <a:solidFill>
                  <a:srgbClr val="5D5084"/>
                </a:solidFill>
              </a:rPr>
              <a:t>Waste passed on to another party that then passes waste to an illegal site </a:t>
            </a:r>
          </a:p>
          <a:p>
            <a:pPr lvl="1" eaLnBrk="1" hangingPunct="1"/>
            <a:r>
              <a:rPr lang="en-GB" sz="1400">
                <a:solidFill>
                  <a:srgbClr val="5D5084"/>
                </a:solidFill>
              </a:rPr>
              <a:t>Waste passed on (e.g. via a broker) and exported illegally (e.g. electronic waste)</a:t>
            </a:r>
          </a:p>
          <a:p>
            <a:pPr lvl="1" eaLnBrk="1" hangingPunct="1"/>
            <a:r>
              <a:rPr lang="en-GB" sz="1400">
                <a:solidFill>
                  <a:srgbClr val="5D5084"/>
                </a:solidFill>
              </a:rPr>
              <a:t>Waste mislabelled or mixed with other wastes e.g. to avoid paying higher’ landfill tax rate of £84.40 per tonne (vs low rate £2.65 per tonne for ‘inactive’ waste) or waste being included in single stream recyclables, such as paper for export abroad.</a:t>
            </a:r>
          </a:p>
          <a:p>
            <a:pPr lvl="1" eaLnBrk="1" hangingPunct="1"/>
            <a:r>
              <a:rPr lang="en-GB" sz="1400">
                <a:solidFill>
                  <a:srgbClr val="5D5084"/>
                </a:solidFill>
              </a:rPr>
              <a:t>Waste criminals need waste!</a:t>
            </a:r>
            <a:endParaRPr lang="en-GB" altLang="en-US" sz="1400">
              <a:solidFill>
                <a:srgbClr val="5D5084"/>
              </a:solidFill>
            </a:endParaRPr>
          </a:p>
          <a:p>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PPS_ESA_PPointSlides_AW-02.png"/>
          <p:cNvPicPr>
            <a:picLocks noChangeAspect="1"/>
          </p:cNvPicPr>
          <p:nvPr userDrawn="1"/>
        </p:nvPicPr>
        <p:blipFill>
          <a:blip r:embed="rId2"/>
          <a:srcRect/>
          <a:stretch>
            <a:fillRect/>
          </a:stretch>
        </p:blipFill>
        <p:spPr bwMode="auto">
          <a:xfrm>
            <a:off x="0" y="1944688"/>
            <a:ext cx="9144000" cy="4913312"/>
          </a:xfrm>
          <a:prstGeom prst="rect">
            <a:avLst/>
          </a:prstGeom>
          <a:noFill/>
          <a:ln w="9525">
            <a:noFill/>
            <a:miter lim="800000"/>
            <a:headEnd/>
            <a:tailEnd/>
          </a:ln>
        </p:spPr>
      </p:pic>
      <p:sp>
        <p:nvSpPr>
          <p:cNvPr id="7" name="Text Placeholder 2"/>
          <p:cNvSpPr>
            <a:spLocks noGrp="1"/>
          </p:cNvSpPr>
          <p:nvPr>
            <p:ph idx="1"/>
          </p:nvPr>
        </p:nvSpPr>
        <p:spPr>
          <a:xfrm>
            <a:off x="3617309" y="2321034"/>
            <a:ext cx="5263931" cy="3805129"/>
          </a:xfrm>
          <a:prstGeom prst="rect">
            <a:avLst/>
          </a:prstGeom>
        </p:spPr>
        <p:txBody>
          <a:bodyPr vert="horz" lIns="91440" tIns="45720" rIns="91440" bIns="45720" rtlCol="0">
            <a:normAutofit/>
          </a:bodyPr>
          <a:lstStyle>
            <a:lvl1pPr marL="0" indent="0" algn="l">
              <a:buNone/>
              <a:defRPr sz="4000">
                <a:solidFill>
                  <a:srgbClr val="5D5084"/>
                </a:solidFill>
              </a:defRPr>
            </a:lvl1pPr>
            <a:lvl2pPr marL="457200" indent="0" algn="l">
              <a:buNone/>
              <a:defRPr sz="2400">
                <a:solidFill>
                  <a:schemeClr val="bg1"/>
                </a:solidFill>
              </a:defRPr>
            </a:lvl2pPr>
            <a:lvl3pPr marL="914400" indent="0" algn="l">
              <a:buNone/>
              <a:defRPr baseline="0">
                <a:solidFill>
                  <a:schemeClr val="bg1"/>
                </a:solidFill>
              </a:defRPr>
            </a:lvl3pPr>
            <a:lvl4pPr marL="1371600" indent="0" algn="l">
              <a:buNone/>
              <a:defRPr>
                <a:solidFill>
                  <a:schemeClr val="bg1"/>
                </a:solidFill>
              </a:defRPr>
            </a:lvl4pPr>
            <a:lvl5pPr algn="l">
              <a:defRPr>
                <a:solidFill>
                  <a:schemeClr val="bg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7" name="Rectangle 6"/>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 name="Group 1"/>
          <p:cNvGrpSpPr/>
          <p:nvPr userDrawn="1"/>
        </p:nvGrpSpPr>
        <p:grpSpPr>
          <a:xfrm>
            <a:off x="6738208" y="683807"/>
            <a:ext cx="2318979" cy="547776"/>
            <a:chOff x="1036451" y="223838"/>
            <a:chExt cx="2318980" cy="547775"/>
          </a:xfrm>
        </p:grpSpPr>
        <p:pic>
          <p:nvPicPr>
            <p:cNvPr id="5"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
        <p:nvSpPr>
          <p:cNvPr id="3" name="Content Placeholder 2"/>
          <p:cNvSpPr>
            <a:spLocks noGrp="1"/>
          </p:cNvSpPr>
          <p:nvPr>
            <p:ph idx="1"/>
          </p:nvPr>
        </p:nvSpPr>
        <p:spPr>
          <a:xfrm>
            <a:off x="457200" y="1651986"/>
            <a:ext cx="8229600" cy="4525963"/>
          </a:xfrm>
          <a:prstGeom prst="rect">
            <a:avLst/>
          </a:prstGeom>
        </p:spPr>
        <p:txBody>
          <a:bodyPr/>
          <a:lstStyle>
            <a:lvl1pPr marL="0" indent="0" eaLnBrk="1" hangingPunct="1">
              <a:lnSpc>
                <a:spcPct val="90000"/>
              </a:lnSpc>
              <a:buClr>
                <a:srgbClr val="00CC00"/>
              </a:buClr>
              <a:buSzPct val="90000"/>
              <a:buFontTx/>
              <a:buNone/>
              <a:defRPr sz="32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3" name="Content Placeholder 2"/>
          <p:cNvSpPr>
            <a:spLocks noGrp="1"/>
          </p:cNvSpPr>
          <p:nvPr>
            <p:ph idx="1"/>
          </p:nvPr>
        </p:nvSpPr>
        <p:spPr>
          <a:xfrm>
            <a:off x="457200" y="1651986"/>
            <a:ext cx="8229600" cy="4525963"/>
          </a:xfrm>
          <a:prstGeom prst="rect">
            <a:avLst/>
          </a:prstGeom>
        </p:spPr>
        <p:txBody>
          <a:bodyPr/>
          <a:lstStyle>
            <a:lvl1pPr>
              <a:defRPr sz="40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baseline="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US" dirty="0"/>
          </a:p>
        </p:txBody>
      </p:sp>
      <p:sp>
        <p:nvSpPr>
          <p:cNvPr id="8" name="Rectangle 7"/>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p:cNvGrpSpPr/>
          <p:nvPr userDrawn="1"/>
        </p:nvGrpSpPr>
        <p:grpSpPr>
          <a:xfrm>
            <a:off x="6738208" y="683807"/>
            <a:ext cx="2318979" cy="547776"/>
            <a:chOff x="1036451" y="223838"/>
            <a:chExt cx="2318980" cy="547775"/>
          </a:xfrm>
        </p:grpSpPr>
        <p:pic>
          <p:nvPicPr>
            <p:cNvPr id="10"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3" name="Content Placeholder 2"/>
          <p:cNvSpPr>
            <a:spLocks noGrp="1"/>
          </p:cNvSpPr>
          <p:nvPr>
            <p:ph idx="1"/>
          </p:nvPr>
        </p:nvSpPr>
        <p:spPr>
          <a:xfrm>
            <a:off x="457200" y="1651986"/>
            <a:ext cx="8229600" cy="4525963"/>
          </a:xfrm>
          <a:prstGeom prst="rect">
            <a:avLst/>
          </a:prstGeom>
        </p:spPr>
        <p:txBody>
          <a:bodyPr/>
          <a:lstStyle>
            <a:lvl1pPr>
              <a:defRPr sz="32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1"/>
            <a:endParaRPr lang="en-GB" altLang="en-US" dirty="0"/>
          </a:p>
          <a:p>
            <a:pPr lvl="1"/>
            <a:endParaRPr lang="en-GB" alt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p:cNvGrpSpPr/>
          <p:nvPr userDrawn="1"/>
        </p:nvGrpSpPr>
        <p:grpSpPr>
          <a:xfrm>
            <a:off x="6738208" y="683807"/>
            <a:ext cx="2318979" cy="547776"/>
            <a:chOff x="1036451" y="223838"/>
            <a:chExt cx="2318980" cy="547775"/>
          </a:xfrm>
        </p:grpSpPr>
        <p:pic>
          <p:nvPicPr>
            <p:cNvPr id="10"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3" name="Content Placeholder 2"/>
          <p:cNvSpPr>
            <a:spLocks noGrp="1"/>
          </p:cNvSpPr>
          <p:nvPr>
            <p:ph idx="1"/>
          </p:nvPr>
        </p:nvSpPr>
        <p:spPr>
          <a:xfrm>
            <a:off x="457200" y="1651986"/>
            <a:ext cx="8229600" cy="4525963"/>
          </a:xfrm>
          <a:prstGeom prst="rect">
            <a:avLst/>
          </a:prstGeom>
        </p:spPr>
        <p:txBody>
          <a:bodyPr/>
          <a:lstStyle>
            <a:lvl1pPr>
              <a:defRPr sz="32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1"/>
            <a:endParaRPr lang="en-GB" altLang="en-US" dirty="0"/>
          </a:p>
          <a:p>
            <a:pPr lvl="1"/>
            <a:endParaRPr lang="en-GB" alt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p:cNvGrpSpPr/>
          <p:nvPr userDrawn="1"/>
        </p:nvGrpSpPr>
        <p:grpSpPr>
          <a:xfrm>
            <a:off x="6738208" y="683807"/>
            <a:ext cx="2318979" cy="547776"/>
            <a:chOff x="1036451" y="223838"/>
            <a:chExt cx="2318980" cy="547775"/>
          </a:xfrm>
        </p:grpSpPr>
        <p:pic>
          <p:nvPicPr>
            <p:cNvPr id="10"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3" name="Content Placeholder 2"/>
          <p:cNvSpPr>
            <a:spLocks noGrp="1"/>
          </p:cNvSpPr>
          <p:nvPr>
            <p:ph idx="1"/>
          </p:nvPr>
        </p:nvSpPr>
        <p:spPr>
          <a:xfrm>
            <a:off x="457200" y="1651986"/>
            <a:ext cx="8229600" cy="4525963"/>
          </a:xfrm>
          <a:prstGeom prst="rect">
            <a:avLst/>
          </a:prstGeom>
        </p:spPr>
        <p:txBody>
          <a:bodyPr/>
          <a:lstStyle>
            <a:lvl1pPr>
              <a:defRPr sz="32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1"/>
            <a:endParaRPr lang="en-GB" altLang="en-US" dirty="0"/>
          </a:p>
          <a:p>
            <a:pPr lvl="1"/>
            <a:endParaRPr lang="en-GB" alt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6738208" y="683807"/>
            <a:ext cx="2318979" cy="547776"/>
            <a:chOff x="1036451" y="223838"/>
            <a:chExt cx="2318980" cy="547775"/>
          </a:xfrm>
        </p:grpSpPr>
        <p:pic>
          <p:nvPicPr>
            <p:cNvPr id="13"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4" name="Picture 6" descr="PPS_ESA_PPointSlides_AW-03.png"/>
          <p:cNvPicPr>
            <a:picLocks noChangeAspect="1"/>
          </p:cNvPicPr>
          <p:nvPr userDrawn="1"/>
        </p:nvPicPr>
        <p:blipFill>
          <a:blip r:embed="rId2"/>
          <a:srcRect/>
          <a:stretch>
            <a:fillRect/>
          </a:stretch>
        </p:blipFill>
        <p:spPr bwMode="auto">
          <a:xfrm>
            <a:off x="0" y="0"/>
            <a:ext cx="9144000" cy="1347788"/>
          </a:xfrm>
          <a:prstGeom prst="rect">
            <a:avLst/>
          </a:prstGeom>
          <a:noFill/>
          <a:ln w="9525">
            <a:noFill/>
            <a:miter lim="800000"/>
            <a:headEnd/>
            <a:tailEnd/>
          </a:ln>
        </p:spPr>
      </p:pic>
      <p:sp>
        <p:nvSpPr>
          <p:cNvPr id="3" name="Content Placeholder 2"/>
          <p:cNvSpPr>
            <a:spLocks noGrp="1"/>
          </p:cNvSpPr>
          <p:nvPr>
            <p:ph idx="1"/>
          </p:nvPr>
        </p:nvSpPr>
        <p:spPr>
          <a:xfrm>
            <a:off x="457200" y="1651986"/>
            <a:ext cx="8229600" cy="4525963"/>
          </a:xfrm>
          <a:prstGeom prst="rect">
            <a:avLst/>
          </a:prstGeom>
        </p:spPr>
        <p:txBody>
          <a:bodyPr/>
          <a:lstStyle>
            <a:lvl1pPr>
              <a:defRPr sz="3200">
                <a:solidFill>
                  <a:srgbClr val="5D5084"/>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solidFill>
                  <a:srgbClr val="5D5084"/>
                </a:solidFill>
              </a:defRPr>
            </a:lvl2pPr>
            <a:lvl3pPr>
              <a:defRPr>
                <a:solidFill>
                  <a:srgbClr val="5D5084"/>
                </a:solidFill>
              </a:defRPr>
            </a:lvl3pPr>
            <a:lvl4pPr>
              <a:defRPr>
                <a:solidFill>
                  <a:srgbClr val="5D5084"/>
                </a:solidFill>
              </a:defRPr>
            </a:lvl4pPr>
            <a:lvl5pPr>
              <a:defRPr>
                <a:solidFill>
                  <a:srgbClr val="5D5084"/>
                </a:solidFill>
              </a:defRPr>
            </a:lvl5pPr>
          </a:lstStyle>
          <a:p>
            <a:pPr lvl="1"/>
            <a:endParaRPr lang="en-GB" altLang="en-US" dirty="0"/>
          </a:p>
          <a:p>
            <a:pPr lvl="1"/>
            <a:endParaRPr lang="en-GB" alt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7522234" y="673894"/>
            <a:ext cx="1483743" cy="49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p:cNvGrpSpPr/>
          <p:nvPr userDrawn="1"/>
        </p:nvGrpSpPr>
        <p:grpSpPr>
          <a:xfrm>
            <a:off x="6738208" y="683807"/>
            <a:ext cx="2318979" cy="547776"/>
            <a:chOff x="1036451" y="223838"/>
            <a:chExt cx="2318980" cy="547775"/>
          </a:xfrm>
        </p:grpSpPr>
        <p:pic>
          <p:nvPicPr>
            <p:cNvPr id="10" name="Picture 7" descr="CIWM-LOGO_Blue-Landsca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8484" y="223838"/>
              <a:ext cx="1100323" cy="27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36451" y="556170"/>
              <a:ext cx="2318980" cy="215443"/>
            </a:xfrm>
            <a:prstGeom prst="rect">
              <a:avLst/>
            </a:prstGeom>
            <a:noFill/>
          </p:spPr>
          <p:txBody>
            <a:bodyPr wrap="square" rtlCol="0">
              <a:spAutoFit/>
            </a:bodyPr>
            <a:lstStyle/>
            <a:p>
              <a:r>
                <a:rPr lang="en-GB" sz="800" i="1" dirty="0">
                  <a:solidFill>
                    <a:schemeClr val="accent3"/>
                  </a:solidFill>
                </a:rPr>
                <a:t>Inspiring excellence in resource management</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D628493-EB37-4F53-9F68-40E9E23E16FF}" type="datetimeFigureOut">
              <a:rPr lang="en-GB"/>
              <a:pPr>
                <a:defRPr/>
              </a:pPr>
              <a:t>12/06/2017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39E30D-77ED-4E0C-9C91-2CC28A8B0473}" type="slidenum">
              <a:rPr lang="en-GB"/>
              <a:pPr>
                <a:defRPr/>
              </a:pPr>
              <a:t>‹#›</a:t>
            </a:fld>
            <a:endParaRPr lang="en-GB"/>
          </a:p>
        </p:txBody>
      </p:sp>
    </p:spTree>
    <p:extLst>
      <p:ext uri="{BB962C8B-B14F-4D97-AF65-F5344CB8AC3E}">
        <p14:creationId xmlns:p14="http://schemas.microsoft.com/office/powerpoint/2010/main" val="306267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S_ESA_PPointSlides_AW-01.png"/>
          <p:cNvPicPr>
            <a:picLocks noChangeAspect="1"/>
          </p:cNvPicPr>
          <p:nvPr userDrawn="1"/>
        </p:nvPicPr>
        <p:blipFill>
          <a:blip r:embed="rId10"/>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704"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jpeg"/><Relationship Id="rId26" Type="http://schemas.openxmlformats.org/officeDocument/2006/relationships/image" Target="../media/image60.jpe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png"/><Relationship Id="rId2" Type="http://schemas.openxmlformats.org/officeDocument/2006/relationships/notesSlide" Target="../notesSlides/notesSlide11.xml"/><Relationship Id="rId16" Type="http://schemas.openxmlformats.org/officeDocument/2006/relationships/image" Target="../media/image50.jpe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jpeg"/><Relationship Id="rId30"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mailto:info@rightwasterightplace.com" TargetMode="Externa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rightwasterightplace.com" TargetMode="External"/><Relationship Id="rId2" Type="http://schemas.openxmlformats.org/officeDocument/2006/relationships/hyperlink" Target="http://www.rightwasterightplace.com/" TargetMode="Externa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hyperlink" Target="http://www.ciwm.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rightwasterightplace.com/s/Right-Waste-Right-Place-Simple-Guide-to-Duty-of-Care.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PPS_ESA_PPointSlides_AW-01.png"/>
          <p:cNvPicPr>
            <a:picLocks noChangeAspect="1"/>
          </p:cNvPicPr>
          <p:nvPr/>
        </p:nvPicPr>
        <p:blipFill>
          <a:blip r:embed="rId2"/>
          <a:srcRect/>
          <a:stretch>
            <a:fillRect/>
          </a:stretch>
        </p:blipFill>
        <p:spPr bwMode="auto">
          <a:xfrm>
            <a:off x="-11113" y="66675"/>
            <a:ext cx="9144001"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bwMode="auto">
          <a:xfrm>
            <a:off x="457200" y="1652588"/>
            <a:ext cx="8389938" cy="4525962"/>
          </a:xfrm>
          <a:prstGeom prst="rect">
            <a:avLst/>
          </a:prstGeom>
          <a:noFill/>
          <a:ln>
            <a:miter lim="800000"/>
            <a:headEnd/>
            <a:tailEnd/>
          </a:ln>
        </p:spPr>
        <p:txBody>
          <a:bodyPr/>
          <a:lstStyle/>
          <a:p>
            <a:pPr marL="0" indent="0">
              <a:buFontTx/>
              <a:buNone/>
            </a:pPr>
            <a:r>
              <a:rPr lang="en-GB" altLang="en-US" sz="2600">
                <a:solidFill>
                  <a:srgbClr val="5D5084"/>
                </a:solidFill>
              </a:rPr>
              <a:t>Survey of 1000 SME’s in construc</a:t>
            </a:r>
            <a:r>
              <a:rPr lang="en-US" altLang="en-US" sz="2600">
                <a:solidFill>
                  <a:srgbClr val="5D5084"/>
                </a:solidFill>
              </a:rPr>
              <a:t>tion, agriculture and retail sectors: </a:t>
            </a:r>
          </a:p>
          <a:p>
            <a:pPr marL="0" indent="0">
              <a:buFontTx/>
              <a:buNone/>
            </a:pPr>
            <a:endParaRPr lang="en-US" altLang="en-US" sz="2600">
              <a:solidFill>
                <a:srgbClr val="5D5084"/>
              </a:solidFill>
            </a:endParaRPr>
          </a:p>
          <a:p>
            <a:pPr marL="0" indent="0">
              <a:buFontTx/>
              <a:buNone/>
            </a:pPr>
            <a:endParaRPr lang="en-US" altLang="en-US" sz="2600">
              <a:solidFill>
                <a:srgbClr val="5D5084"/>
              </a:solidFill>
            </a:endParaRPr>
          </a:p>
          <a:p>
            <a:pPr marL="0" indent="0">
              <a:buFontTx/>
              <a:buNone/>
            </a:pPr>
            <a:endParaRPr lang="en-GB" altLang="en-US" sz="2400">
              <a:solidFill>
                <a:srgbClr val="5D5084"/>
              </a:solidFill>
            </a:endParaRPr>
          </a:p>
          <a:p>
            <a:pPr marL="0" indent="0" eaLnBrk="1" hangingPunct="1">
              <a:buFont typeface="Arial" charset="0"/>
              <a:buNone/>
            </a:pPr>
            <a:endParaRPr lang="en-GB" altLang="en-US" sz="2800">
              <a:solidFill>
                <a:srgbClr val="5D5084"/>
              </a:solidFill>
            </a:endParaRPr>
          </a:p>
        </p:txBody>
      </p:sp>
      <p:sp>
        <p:nvSpPr>
          <p:cNvPr id="74755" name="Rectangle 5"/>
          <p:cNvSpPr>
            <a:spLocks noChangeArrowheads="1"/>
          </p:cNvSpPr>
          <p:nvPr/>
        </p:nvSpPr>
        <p:spPr bwMode="auto">
          <a:xfrm>
            <a:off x="2170113" y="709613"/>
            <a:ext cx="4991100" cy="579437"/>
          </a:xfrm>
          <a:prstGeom prst="rect">
            <a:avLst/>
          </a:prstGeom>
          <a:noFill/>
          <a:ln w="9525">
            <a:noFill/>
            <a:miter lim="800000"/>
            <a:headEnd/>
            <a:tailEnd/>
          </a:ln>
        </p:spPr>
        <p:txBody>
          <a:bodyPr>
            <a:spAutoFit/>
          </a:bodyPr>
          <a:lstStyle/>
          <a:p>
            <a:pPr defTabSz="914400">
              <a:spcBef>
                <a:spcPct val="20000"/>
              </a:spcBef>
              <a:buFont typeface="Arial" charset="0"/>
              <a:buNone/>
            </a:pPr>
            <a:r>
              <a:rPr lang="en-US" altLang="en-US" sz="3200" b="1">
                <a:solidFill>
                  <a:srgbClr val="5D5084"/>
                </a:solidFill>
              </a:rPr>
              <a:t>rWrP Campaign Survey</a:t>
            </a:r>
          </a:p>
        </p:txBody>
      </p:sp>
      <p:pic>
        <p:nvPicPr>
          <p:cNvPr id="45059" name="Picture 4"/>
          <p:cNvPicPr>
            <a:picLocks noChangeAspect="1" noChangeArrowheads="1"/>
          </p:cNvPicPr>
          <p:nvPr/>
        </p:nvPicPr>
        <p:blipFill>
          <a:blip r:embed="rId3"/>
          <a:srcRect/>
          <a:stretch>
            <a:fillRect/>
          </a:stretch>
        </p:blipFill>
        <p:spPr bwMode="auto">
          <a:xfrm>
            <a:off x="158750" y="2867025"/>
            <a:ext cx="3157538" cy="3178175"/>
          </a:xfrm>
          <a:prstGeom prst="rect">
            <a:avLst/>
          </a:prstGeom>
          <a:noFill/>
          <a:ln w="9525">
            <a:noFill/>
            <a:miter lim="800000"/>
            <a:headEnd/>
            <a:tailEnd/>
          </a:ln>
        </p:spPr>
      </p:pic>
      <p:pic>
        <p:nvPicPr>
          <p:cNvPr id="45060" name="Picture 5"/>
          <p:cNvPicPr>
            <a:picLocks noChangeAspect="1" noChangeArrowheads="1"/>
          </p:cNvPicPr>
          <p:nvPr/>
        </p:nvPicPr>
        <p:blipFill>
          <a:blip r:embed="rId4"/>
          <a:srcRect/>
          <a:stretch>
            <a:fillRect/>
          </a:stretch>
        </p:blipFill>
        <p:spPr bwMode="auto">
          <a:xfrm>
            <a:off x="3076575" y="2852738"/>
            <a:ext cx="2927350" cy="3395662"/>
          </a:xfrm>
          <a:prstGeom prst="rect">
            <a:avLst/>
          </a:prstGeom>
          <a:noFill/>
          <a:ln w="9525">
            <a:noFill/>
            <a:miter lim="800000"/>
            <a:headEnd/>
            <a:tailEnd/>
          </a:ln>
        </p:spPr>
      </p:pic>
      <p:pic>
        <p:nvPicPr>
          <p:cNvPr id="46085" name="Picture 6"/>
          <p:cNvPicPr>
            <a:picLocks noChangeAspect="1" noChangeArrowheads="1"/>
          </p:cNvPicPr>
          <p:nvPr/>
        </p:nvPicPr>
        <p:blipFill>
          <a:blip r:embed="rId5"/>
          <a:srcRect/>
          <a:stretch>
            <a:fillRect/>
          </a:stretch>
        </p:blipFill>
        <p:spPr bwMode="auto">
          <a:xfrm>
            <a:off x="6124575" y="2852738"/>
            <a:ext cx="2873375" cy="32480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decel="50000" fill="hold">
                                          <p:stCondLst>
                                            <p:cond delay="0"/>
                                          </p:stCondLst>
                                        </p:cTn>
                                        <p:tgtEl>
                                          <p:spTgt spid="4505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5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59"/>
                                        </p:tgtEl>
                                        <p:attrNameLst>
                                          <p:attrName>ppt_w</p:attrName>
                                        </p:attrNameLst>
                                      </p:cBhvr>
                                      <p:tavLst>
                                        <p:tav tm="0">
                                          <p:val>
                                            <p:strVal val="#ppt_w*.05"/>
                                          </p:val>
                                        </p:tav>
                                        <p:tav tm="100000">
                                          <p:val>
                                            <p:strVal val="#ppt_w"/>
                                          </p:val>
                                        </p:tav>
                                      </p:tavLst>
                                    </p:anim>
                                    <p:anim calcmode="lin" valueType="num">
                                      <p:cBhvr>
                                        <p:cTn id="10" dur="1000" fill="hold"/>
                                        <p:tgtEl>
                                          <p:spTgt spid="4505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5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5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5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5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p:cTn id="19" dur="500" decel="50000" fill="hold">
                                          <p:stCondLst>
                                            <p:cond delay="0"/>
                                          </p:stCondLst>
                                        </p:cTn>
                                        <p:tgtEl>
                                          <p:spTgt spid="4506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506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5060"/>
                                        </p:tgtEl>
                                        <p:attrNameLst>
                                          <p:attrName>ppt_w</p:attrName>
                                        </p:attrNameLst>
                                      </p:cBhvr>
                                      <p:tavLst>
                                        <p:tav tm="0">
                                          <p:val>
                                            <p:strVal val="#ppt_w*.05"/>
                                          </p:val>
                                        </p:tav>
                                        <p:tav tm="100000">
                                          <p:val>
                                            <p:strVal val="#ppt_w"/>
                                          </p:val>
                                        </p:tav>
                                      </p:tavLst>
                                    </p:anim>
                                    <p:anim calcmode="lin" valueType="num">
                                      <p:cBhvr>
                                        <p:cTn id="22" dur="1000" fill="hold"/>
                                        <p:tgtEl>
                                          <p:spTgt spid="4506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506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506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506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506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6085"/>
                                        </p:tgtEl>
                                        <p:attrNameLst>
                                          <p:attrName>style.visibility</p:attrName>
                                        </p:attrNameLst>
                                      </p:cBhvr>
                                      <p:to>
                                        <p:strVal val="visible"/>
                                      </p:to>
                                    </p:set>
                                    <p:anim calcmode="lin" valueType="num">
                                      <p:cBhvr>
                                        <p:cTn id="31" dur="500" decel="50000" fill="hold">
                                          <p:stCondLst>
                                            <p:cond delay="0"/>
                                          </p:stCondLst>
                                        </p:cTn>
                                        <p:tgtEl>
                                          <p:spTgt spid="4608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608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6085"/>
                                        </p:tgtEl>
                                        <p:attrNameLst>
                                          <p:attrName>ppt_w</p:attrName>
                                        </p:attrNameLst>
                                      </p:cBhvr>
                                      <p:tavLst>
                                        <p:tav tm="0">
                                          <p:val>
                                            <p:strVal val="#ppt_w*.05"/>
                                          </p:val>
                                        </p:tav>
                                        <p:tav tm="100000">
                                          <p:val>
                                            <p:strVal val="#ppt_w"/>
                                          </p:val>
                                        </p:tav>
                                      </p:tavLst>
                                    </p:anim>
                                    <p:anim calcmode="lin" valueType="num">
                                      <p:cBhvr>
                                        <p:cTn id="34" dur="1000" fill="hold"/>
                                        <p:tgtEl>
                                          <p:spTgt spid="4608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608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608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608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bwMode="auto">
          <a:xfrm>
            <a:off x="457200" y="846138"/>
            <a:ext cx="8229600" cy="754062"/>
          </a:xfrm>
          <a:prstGeom prst="rect">
            <a:avLst/>
          </a:prstGeom>
          <a:noFill/>
          <a:ln>
            <a:miter lim="800000"/>
            <a:headEnd/>
            <a:tailEnd/>
          </a:ln>
        </p:spPr>
        <p:txBody>
          <a:bodyPr/>
          <a:lstStyle/>
          <a:p>
            <a:r>
              <a:rPr lang="en-US" altLang="en-US" sz="3200" b="1">
                <a:solidFill>
                  <a:srgbClr val="5D5084"/>
                </a:solidFill>
              </a:rPr>
              <a:t>rWrP Campaign Survey</a:t>
            </a:r>
            <a:br>
              <a:rPr lang="en-US" altLang="en-US" sz="4000" b="1">
                <a:solidFill>
                  <a:srgbClr val="5D5084"/>
                </a:solidFill>
              </a:rPr>
            </a:br>
            <a:endParaRPr lang="en-US" sz="4000" b="1">
              <a:solidFill>
                <a:srgbClr val="5D5084"/>
              </a:solidFill>
            </a:endParaRPr>
          </a:p>
        </p:txBody>
      </p:sp>
      <p:sp>
        <p:nvSpPr>
          <p:cNvPr id="4608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buFontTx/>
              <a:buChar char="•"/>
            </a:pPr>
            <a:endParaRPr lang="en-US" altLang="en-US" sz="2600">
              <a:solidFill>
                <a:srgbClr val="5D5084"/>
              </a:solidFill>
            </a:endParaRPr>
          </a:p>
          <a:p>
            <a:pPr>
              <a:lnSpc>
                <a:spcPct val="90000"/>
              </a:lnSpc>
              <a:buFontTx/>
              <a:buChar char="•"/>
            </a:pPr>
            <a:r>
              <a:rPr lang="en-US" altLang="en-US" sz="2600">
                <a:solidFill>
                  <a:srgbClr val="5D5084"/>
                </a:solidFill>
              </a:rPr>
              <a:t>More than a third were unsure whether they completed Waste Transfer Notes (WTN)</a:t>
            </a:r>
          </a:p>
          <a:p>
            <a:pPr>
              <a:lnSpc>
                <a:spcPct val="90000"/>
              </a:lnSpc>
              <a:buFontTx/>
              <a:buChar char="•"/>
            </a:pPr>
            <a:endParaRPr lang="en-US" altLang="en-US" sz="2600">
              <a:solidFill>
                <a:srgbClr val="5D5084"/>
              </a:solidFill>
            </a:endParaRPr>
          </a:p>
          <a:p>
            <a:pPr>
              <a:lnSpc>
                <a:spcPct val="90000"/>
              </a:lnSpc>
              <a:buFontTx/>
              <a:buChar char="•"/>
            </a:pPr>
            <a:r>
              <a:rPr lang="en-US" altLang="en-US" sz="2600">
                <a:solidFill>
                  <a:srgbClr val="5D5084"/>
                </a:solidFill>
              </a:rPr>
              <a:t>Only half of construction businesses stored WTNs for the required two years</a:t>
            </a:r>
          </a:p>
          <a:p>
            <a:pPr>
              <a:lnSpc>
                <a:spcPct val="90000"/>
              </a:lnSpc>
              <a:buFontTx/>
              <a:buChar char="•"/>
            </a:pPr>
            <a:endParaRPr lang="en-US" altLang="en-US" sz="2600">
              <a:solidFill>
                <a:srgbClr val="5D5084"/>
              </a:solidFill>
            </a:endParaRPr>
          </a:p>
          <a:p>
            <a:pPr>
              <a:lnSpc>
                <a:spcPct val="90000"/>
              </a:lnSpc>
              <a:buFontTx/>
              <a:buChar char="•"/>
            </a:pPr>
            <a:r>
              <a:rPr lang="en-US" altLang="en-US" sz="2600">
                <a:solidFill>
                  <a:srgbClr val="5D5084"/>
                </a:solidFill>
              </a:rPr>
              <a:t>A quarter of construction businesses did not always separate their waste</a:t>
            </a:r>
          </a:p>
          <a:p>
            <a:pPr>
              <a:lnSpc>
                <a:spcPct val="90000"/>
              </a:lnSpc>
              <a:buFontTx/>
              <a:buNone/>
            </a:pPr>
            <a:endParaRPr lang="en-GB" altLang="en-US" sz="2600">
              <a:solidFill>
                <a:srgbClr val="5D5084"/>
              </a:solidFill>
            </a:endParaRPr>
          </a:p>
          <a:p>
            <a:pPr>
              <a:lnSpc>
                <a:spcPct val="90000"/>
              </a:lnSpc>
            </a:pPr>
            <a:endParaRPr 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bwMode="auto">
          <a:xfrm>
            <a:off x="457200" y="1652588"/>
            <a:ext cx="8229600" cy="4525962"/>
          </a:xfrm>
          <a:prstGeom prst="rect">
            <a:avLst/>
          </a:prstGeom>
          <a:noFill/>
          <a:ln>
            <a:miter lim="800000"/>
            <a:headEnd/>
            <a:tailEnd/>
          </a:ln>
        </p:spPr>
        <p:txBody>
          <a:bodyPr/>
          <a:lstStyle/>
          <a:p>
            <a:pPr eaLnBrk="1" hangingPunct="1">
              <a:tabLst>
                <a:tab pos="539750" algn="l"/>
              </a:tabLst>
            </a:pPr>
            <a:r>
              <a:rPr lang="en-US" sz="2600" dirty="0">
                <a:solidFill>
                  <a:srgbClr val="5D5084"/>
                </a:solidFill>
              </a:rPr>
              <a:t>The campaign is managed by the ESA and sponsored and supported by </a:t>
            </a:r>
            <a:r>
              <a:rPr lang="en-US" sz="2600" dirty="0">
                <a:solidFill>
                  <a:srgbClr val="5D5084"/>
                </a:solidFill>
              </a:rPr>
              <a:t>CIWM, </a:t>
            </a:r>
            <a:r>
              <a:rPr lang="en-US" sz="2600" dirty="0">
                <a:solidFill>
                  <a:srgbClr val="5D5084"/>
                </a:solidFill>
              </a:rPr>
              <a:t>Environment Agency, </a:t>
            </a:r>
            <a:r>
              <a:rPr lang="en-US" sz="2600" dirty="0">
                <a:solidFill>
                  <a:srgbClr val="5D5084"/>
                </a:solidFill>
              </a:rPr>
              <a:t>ESAET and </a:t>
            </a:r>
            <a:r>
              <a:rPr lang="en-US" sz="2600" dirty="0">
                <a:solidFill>
                  <a:srgbClr val="5D5084"/>
                </a:solidFill>
              </a:rPr>
              <a:t>Natural Resources Wales.</a:t>
            </a:r>
          </a:p>
          <a:p>
            <a:pPr eaLnBrk="1" hangingPunct="1">
              <a:tabLst>
                <a:tab pos="539750" algn="l"/>
              </a:tabLst>
            </a:pPr>
            <a:r>
              <a:rPr lang="en-GB" altLang="en-US" sz="2600" dirty="0">
                <a:solidFill>
                  <a:srgbClr val="5D5084"/>
                </a:solidFill>
              </a:rPr>
              <a:t>Strong ‘buy in’ from a number of waste producing and waste managing business companies/sectors.</a:t>
            </a:r>
          </a:p>
          <a:p>
            <a:pPr eaLnBrk="1" hangingPunct="1">
              <a:tabLst>
                <a:tab pos="539750" algn="l"/>
              </a:tabLst>
            </a:pPr>
            <a:r>
              <a:rPr lang="en-US" altLang="en-US" sz="2600" dirty="0">
                <a:solidFill>
                  <a:srgbClr val="5D5084"/>
                </a:solidFill>
              </a:rPr>
              <a:t>Ambassador </a:t>
            </a:r>
            <a:r>
              <a:rPr lang="en-US" altLang="en-US" sz="2600" dirty="0" err="1">
                <a:solidFill>
                  <a:srgbClr val="5D5084"/>
                </a:solidFill>
              </a:rPr>
              <a:t>Programme</a:t>
            </a:r>
            <a:r>
              <a:rPr lang="en-US" altLang="en-US" sz="2600" dirty="0">
                <a:solidFill>
                  <a:srgbClr val="5D5084"/>
                </a:solidFill>
              </a:rPr>
              <a:t>: </a:t>
            </a:r>
            <a:r>
              <a:rPr lang="en-US" altLang="en-US" sz="2600" dirty="0" err="1">
                <a:solidFill>
                  <a:srgbClr val="5D5084"/>
                </a:solidFill>
              </a:rPr>
              <a:t>Formalises</a:t>
            </a:r>
            <a:r>
              <a:rPr lang="en-US" altLang="en-US" sz="2600" dirty="0">
                <a:solidFill>
                  <a:srgbClr val="5D5084"/>
                </a:solidFill>
              </a:rPr>
              <a:t> engagement between the campaign and associated third parties and helps to </a:t>
            </a:r>
            <a:r>
              <a:rPr lang="en-US" sz="2600" dirty="0">
                <a:solidFill>
                  <a:srgbClr val="5D5084"/>
                </a:solidFill>
              </a:rPr>
              <a:t>promote the campaign through supply chains</a:t>
            </a:r>
          </a:p>
          <a:p>
            <a:pPr eaLnBrk="1" hangingPunct="1">
              <a:tabLst>
                <a:tab pos="539750" algn="l"/>
              </a:tabLst>
            </a:pPr>
            <a:r>
              <a:rPr lang="en-US" sz="2600" dirty="0">
                <a:solidFill>
                  <a:srgbClr val="5D5084"/>
                </a:solidFill>
              </a:rPr>
              <a:t>Help available via </a:t>
            </a:r>
            <a:r>
              <a:rPr lang="en-US" sz="2600" dirty="0" err="1">
                <a:solidFill>
                  <a:srgbClr val="5D5084"/>
                </a:solidFill>
              </a:rPr>
              <a:t>rWrP</a:t>
            </a:r>
            <a:r>
              <a:rPr lang="en-US" sz="2600" dirty="0">
                <a:solidFill>
                  <a:srgbClr val="5D5084"/>
                </a:solidFill>
              </a:rPr>
              <a:t>, CIWM, </a:t>
            </a:r>
            <a:r>
              <a:rPr lang="en-US" sz="2600" dirty="0" err="1">
                <a:solidFill>
                  <a:srgbClr val="5D5084"/>
                </a:solidFill>
              </a:rPr>
              <a:t>etc</a:t>
            </a:r>
            <a:r>
              <a:rPr lang="en-US" sz="2600" dirty="0">
                <a:solidFill>
                  <a:srgbClr val="5D5084"/>
                </a:solidFill>
              </a:rPr>
              <a:t>!  </a:t>
            </a:r>
            <a:r>
              <a:rPr lang="en-US" altLang="en-US" sz="2600" dirty="0">
                <a:solidFill>
                  <a:srgbClr val="5D5084"/>
                </a:solidFill>
              </a:rPr>
              <a:t> </a:t>
            </a:r>
            <a:r>
              <a:rPr lang="en-GB" altLang="en-US" sz="2400" dirty="0">
                <a:solidFill>
                  <a:srgbClr val="5D5084"/>
                </a:solidFill>
              </a:rPr>
              <a:t>			</a:t>
            </a:r>
            <a:endParaRPr lang="en-US" sz="2400" dirty="0">
              <a:solidFill>
                <a:srgbClr val="5D5084"/>
              </a:solidFill>
            </a:endParaRPr>
          </a:p>
        </p:txBody>
      </p:sp>
      <p:sp>
        <p:nvSpPr>
          <p:cNvPr id="78851" name="Rectangle 6"/>
          <p:cNvSpPr>
            <a:spLocks noChangeArrowheads="1"/>
          </p:cNvSpPr>
          <p:nvPr/>
        </p:nvSpPr>
        <p:spPr bwMode="auto">
          <a:xfrm>
            <a:off x="1960563" y="969963"/>
            <a:ext cx="5310187" cy="579437"/>
          </a:xfrm>
          <a:prstGeom prst="rect">
            <a:avLst/>
          </a:prstGeom>
          <a:noFill/>
          <a:ln w="9525">
            <a:noFill/>
            <a:miter lim="800000"/>
            <a:headEnd/>
            <a:tailEnd/>
          </a:ln>
        </p:spPr>
        <p:txBody>
          <a:bodyPr>
            <a:spAutoFit/>
          </a:bodyPr>
          <a:lstStyle/>
          <a:p>
            <a:pPr algn="ctr" defTabSz="914400">
              <a:spcBef>
                <a:spcPct val="20000"/>
              </a:spcBef>
              <a:buFont typeface="Arial" charset="0"/>
              <a:buNone/>
            </a:pPr>
            <a:r>
              <a:rPr lang="en-GB" altLang="en-US" sz="3200" b="1" dirty="0">
                <a:solidFill>
                  <a:srgbClr val="5D5084"/>
                </a:solidFill>
              </a:rPr>
              <a:t>Active Engagement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bwMode="auto">
          <a:xfrm>
            <a:off x="498764" y="2160465"/>
            <a:ext cx="8035635" cy="3394472"/>
          </a:xfrm>
          <a:prstGeom prst="rect">
            <a:avLst/>
          </a:prstGeom>
          <a:noFill/>
          <a:ln>
            <a:miter lim="800000"/>
            <a:headEnd/>
            <a:tailEnd/>
          </a:ln>
        </p:spPr>
        <p:txBody>
          <a:bodyPr>
            <a:noAutofit/>
          </a:bodyPr>
          <a:lstStyle/>
          <a:p>
            <a:pPr>
              <a:tabLst>
                <a:tab pos="404813" algn="l"/>
              </a:tabLst>
            </a:pPr>
            <a:r>
              <a:rPr lang="en-US" sz="2600" dirty="0">
                <a:solidFill>
                  <a:srgbClr val="5D5084"/>
                </a:solidFill>
              </a:rPr>
              <a:t>Download the free </a:t>
            </a:r>
            <a:r>
              <a:rPr lang="en-US" sz="2600" dirty="0" err="1">
                <a:solidFill>
                  <a:srgbClr val="5D5084"/>
                </a:solidFill>
              </a:rPr>
              <a:t>rWrP</a:t>
            </a:r>
            <a:r>
              <a:rPr lang="en-US" sz="2600" dirty="0">
                <a:solidFill>
                  <a:srgbClr val="5D5084"/>
                </a:solidFill>
              </a:rPr>
              <a:t> guides</a:t>
            </a:r>
          </a:p>
          <a:p>
            <a:pPr>
              <a:tabLst>
                <a:tab pos="404813" algn="l"/>
              </a:tabLst>
            </a:pPr>
            <a:r>
              <a:rPr lang="en-US" sz="2600" dirty="0">
                <a:solidFill>
                  <a:srgbClr val="5D5084"/>
                </a:solidFill>
              </a:rPr>
              <a:t>Attend CIWM’s popular Duty of Care training course for more formal, tutored learning (ciwm.co.uk/training)</a:t>
            </a:r>
            <a:endParaRPr lang="en-GB" altLang="en-US" sz="2600" dirty="0">
              <a:solidFill>
                <a:srgbClr val="5D5084"/>
              </a:solidFill>
            </a:endParaRPr>
          </a:p>
          <a:p>
            <a:pPr>
              <a:tabLst>
                <a:tab pos="404813" algn="l"/>
              </a:tabLst>
            </a:pPr>
            <a:r>
              <a:rPr lang="en-GB" sz="2600" dirty="0">
                <a:solidFill>
                  <a:srgbClr val="5D5084"/>
                </a:solidFill>
              </a:rPr>
              <a:t>Get a construction-specific version of the Duty of Care course onsite for your teams</a:t>
            </a:r>
            <a:endParaRPr lang="en-GB" altLang="en-US" sz="2600" dirty="0">
              <a:solidFill>
                <a:srgbClr val="5D5084"/>
              </a:solidFill>
            </a:endParaRPr>
          </a:p>
          <a:p>
            <a:pPr>
              <a:tabLst>
                <a:tab pos="404813" algn="l"/>
              </a:tabLst>
            </a:pPr>
            <a:r>
              <a:rPr lang="en-US" altLang="en-US" sz="2600" dirty="0">
                <a:solidFill>
                  <a:srgbClr val="5D5084"/>
                </a:solidFill>
              </a:rPr>
              <a:t>Join CIWM and ESA to access technical support </a:t>
            </a:r>
            <a:r>
              <a:rPr lang="en-GB" altLang="en-US" sz="2600" dirty="0">
                <a:solidFill>
                  <a:srgbClr val="5D5084"/>
                </a:solidFill>
              </a:rPr>
              <a:t>and advice on complying with Duty of Care and other waste legislation</a:t>
            </a:r>
          </a:p>
          <a:p>
            <a:pPr>
              <a:tabLst>
                <a:tab pos="404813" algn="l"/>
              </a:tabLst>
            </a:pPr>
            <a:r>
              <a:rPr lang="en-GB" sz="2600" dirty="0">
                <a:solidFill>
                  <a:srgbClr val="5D5084"/>
                </a:solidFill>
              </a:rPr>
              <a:t>Sign up to the newsletters from ESA and CIWM to keep up to date with developments in waste management</a:t>
            </a:r>
            <a:endParaRPr lang="en-US" sz="2600" dirty="0">
              <a:solidFill>
                <a:srgbClr val="5D5084"/>
              </a:solidFill>
            </a:endParaRPr>
          </a:p>
        </p:txBody>
      </p:sp>
      <p:sp>
        <p:nvSpPr>
          <p:cNvPr id="5" name="Rectangle 6"/>
          <p:cNvSpPr>
            <a:spLocks noChangeArrowheads="1"/>
          </p:cNvSpPr>
          <p:nvPr/>
        </p:nvSpPr>
        <p:spPr bwMode="auto">
          <a:xfrm>
            <a:off x="1960563" y="969963"/>
            <a:ext cx="5310187" cy="584775"/>
          </a:xfrm>
          <a:prstGeom prst="rect">
            <a:avLst/>
          </a:prstGeom>
          <a:noFill/>
          <a:ln w="9525">
            <a:noFill/>
            <a:miter lim="800000"/>
            <a:headEnd/>
            <a:tailEnd/>
          </a:ln>
        </p:spPr>
        <p:txBody>
          <a:bodyPr>
            <a:spAutoFit/>
          </a:bodyPr>
          <a:lstStyle/>
          <a:p>
            <a:pPr algn="ctr" defTabSz="914400">
              <a:spcBef>
                <a:spcPct val="20000"/>
              </a:spcBef>
            </a:pPr>
            <a:r>
              <a:rPr lang="en-GB" altLang="en-US" sz="3200" b="1" dirty="0">
                <a:solidFill>
                  <a:srgbClr val="5D5084"/>
                </a:solidFill>
              </a:rPr>
              <a:t>Getting help</a:t>
            </a:r>
          </a:p>
        </p:txBody>
      </p:sp>
    </p:spTree>
    <p:extLst>
      <p:ext uri="{BB962C8B-B14F-4D97-AF65-F5344CB8AC3E}">
        <p14:creationId xmlns:p14="http://schemas.microsoft.com/office/powerpoint/2010/main" val="40363542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2014" y="2424766"/>
            <a:ext cx="4572000" cy="3394263"/>
          </a:xfrm>
          <a:prstGeom prst="rect">
            <a:avLst/>
          </a:prstGeom>
        </p:spPr>
        <p:txBody>
          <a:bodyPr>
            <a:spAutoFit/>
          </a:bodyPr>
          <a:lstStyle/>
          <a:p>
            <a:pPr marL="171450" indent="-171450">
              <a:lnSpc>
                <a:spcPct val="90000"/>
              </a:lnSpc>
              <a:spcBef>
                <a:spcPts val="750"/>
              </a:spcBef>
              <a:buFont typeface="Arial" panose="020B0604020202020204" pitchFamily="34" charset="0"/>
              <a:buChar char="•"/>
              <a:tabLst>
                <a:tab pos="404813" algn="l"/>
              </a:tabLst>
            </a:pPr>
            <a:r>
              <a:rPr lang="en-GB" sz="1650" dirty="0">
                <a:solidFill>
                  <a:srgbClr val="5D5084"/>
                </a:solidFill>
              </a:rPr>
              <a:t>The team from Ballast Phoenix found that they left with a clear understanding of ‘duty of care’, how to remain compliant and an understanding of their responsibilities as producers. The training helped to provide full knowledge to staff new to the subject, and served as a refresher to those with existing knowledge. </a:t>
            </a:r>
          </a:p>
          <a:p>
            <a:pPr marL="171450" indent="-171450">
              <a:lnSpc>
                <a:spcPct val="90000"/>
              </a:lnSpc>
              <a:spcBef>
                <a:spcPts val="750"/>
              </a:spcBef>
              <a:buFont typeface="Arial" panose="020B0604020202020204" pitchFamily="34" charset="0"/>
              <a:buChar char="•"/>
              <a:tabLst>
                <a:tab pos="404813" algn="l"/>
              </a:tabLst>
            </a:pPr>
            <a:r>
              <a:rPr lang="en-GB" sz="1650" dirty="0">
                <a:solidFill>
                  <a:srgbClr val="5D5084"/>
                </a:solidFill>
              </a:rPr>
              <a:t>Course attendees also observed that it helped them to realise their place in the chain of events that makes up their duty of care, and to better understand legislation, classifications of waste and the corresponding paperwork. </a:t>
            </a:r>
          </a:p>
        </p:txBody>
      </p:sp>
      <p:sp>
        <p:nvSpPr>
          <p:cNvPr id="4" name="Rectangle 6"/>
          <p:cNvSpPr>
            <a:spLocks noChangeArrowheads="1"/>
          </p:cNvSpPr>
          <p:nvPr/>
        </p:nvSpPr>
        <p:spPr bwMode="auto">
          <a:xfrm>
            <a:off x="2613424" y="1584723"/>
            <a:ext cx="3982640" cy="461665"/>
          </a:xfrm>
          <a:prstGeom prst="rect">
            <a:avLst/>
          </a:prstGeom>
          <a:noFill/>
          <a:ln w="9525">
            <a:noFill/>
            <a:miter lim="800000"/>
            <a:headEnd/>
            <a:tailEnd/>
          </a:ln>
        </p:spPr>
        <p:txBody>
          <a:bodyPr>
            <a:spAutoFit/>
          </a:bodyPr>
          <a:lstStyle/>
          <a:p>
            <a:pPr algn="ctr">
              <a:spcBef>
                <a:spcPct val="20000"/>
              </a:spcBef>
            </a:pPr>
            <a:r>
              <a:rPr lang="en-GB" altLang="en-US" sz="2400" b="1" dirty="0">
                <a:solidFill>
                  <a:srgbClr val="5D5084"/>
                </a:solidFill>
              </a:rPr>
              <a:t>Benefits of training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42" y="3180446"/>
            <a:ext cx="3078036" cy="2047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41" y="2424767"/>
            <a:ext cx="2658815" cy="524958"/>
          </a:xfrm>
          <a:prstGeom prst="rect">
            <a:avLst/>
          </a:prstGeom>
        </p:spPr>
      </p:pic>
    </p:spTree>
    <p:extLst>
      <p:ext uri="{BB962C8B-B14F-4D97-AF65-F5344CB8AC3E}">
        <p14:creationId xmlns:p14="http://schemas.microsoft.com/office/powerpoint/2010/main" val="89256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525962"/>
          </a:xfrm>
        </p:spPr>
        <p:txBody>
          <a:bodyPr/>
          <a:lstStyle/>
          <a:p>
            <a:pPr marL="0" indent="0" defTabSz="914400">
              <a:buFont typeface="Arial" charset="0"/>
              <a:buNone/>
              <a:defRPr/>
            </a:pPr>
            <a:r>
              <a:rPr lang="en-US" altLang="en-US" sz="2800" dirty="0" err="1"/>
              <a:t>Formalises</a:t>
            </a:r>
            <a:r>
              <a:rPr lang="en-US" altLang="en-US" sz="2800" dirty="0"/>
              <a:t> engagement between the campaign and </a:t>
            </a:r>
            <a:r>
              <a:rPr lang="en-US" altLang="en-US" sz="2600" dirty="0"/>
              <a:t>associated third parties.</a:t>
            </a:r>
          </a:p>
          <a:p>
            <a:pPr marL="0" indent="0" defTabSz="914400">
              <a:buFont typeface="Arial" charset="0"/>
              <a:buNone/>
              <a:defRPr/>
            </a:pPr>
            <a:endParaRPr lang="en-US" altLang="en-US" sz="800" dirty="0"/>
          </a:p>
          <a:p>
            <a:pPr marL="0" indent="0" defTabSz="914400">
              <a:buFont typeface="Arial" charset="0"/>
              <a:buNone/>
              <a:defRPr/>
            </a:pPr>
            <a:r>
              <a:rPr lang="en-US" sz="2600" b="1" dirty="0"/>
              <a:t>Ambassadors commit to:</a:t>
            </a:r>
            <a:endParaRPr lang="en-US" altLang="en-US" sz="2600" dirty="0"/>
          </a:p>
          <a:p>
            <a:pPr>
              <a:defRPr/>
            </a:pPr>
            <a:r>
              <a:rPr lang="en-US" sz="2600" dirty="0"/>
              <a:t>Providing evidence that the </a:t>
            </a:r>
            <a:r>
              <a:rPr lang="en-US" sz="2600" dirty="0" err="1"/>
              <a:t>organisation</a:t>
            </a:r>
            <a:r>
              <a:rPr lang="en-US" sz="2600" dirty="0"/>
              <a:t> embraces the principles of right Waste, right Place, and has an internal </a:t>
            </a:r>
            <a:r>
              <a:rPr lang="en-US" sz="2600" dirty="0" err="1"/>
              <a:t>programme</a:t>
            </a:r>
            <a:r>
              <a:rPr lang="en-US" sz="2600" dirty="0"/>
              <a:t> and policy on waste management. </a:t>
            </a:r>
          </a:p>
          <a:p>
            <a:pPr>
              <a:defRPr/>
            </a:pPr>
            <a:endParaRPr lang="en-US" sz="800" dirty="0"/>
          </a:p>
          <a:p>
            <a:pPr>
              <a:defRPr/>
            </a:pPr>
            <a:r>
              <a:rPr lang="en-US" sz="2600" dirty="0"/>
              <a:t>Promoting best practice with regard to waste management.</a:t>
            </a:r>
          </a:p>
          <a:p>
            <a:pPr>
              <a:defRPr/>
            </a:pPr>
            <a:endParaRPr lang="en-US" sz="800" dirty="0"/>
          </a:p>
          <a:p>
            <a:pPr>
              <a:defRPr/>
            </a:pPr>
            <a:r>
              <a:rPr lang="en-US" sz="2600" dirty="0"/>
              <a:t>Actively engage with RWRP to promote the campaign.</a:t>
            </a:r>
          </a:p>
          <a:p>
            <a:pPr marL="0" indent="0" defTabSz="914400">
              <a:buFont typeface="Arial" charset="0"/>
              <a:buNone/>
              <a:defRPr/>
            </a:pPr>
            <a:endParaRPr lang="en-US" altLang="en-US" dirty="0"/>
          </a:p>
          <a:p>
            <a:pPr>
              <a:defRPr/>
            </a:pPr>
            <a:endParaRPr lang="en-GB" dirty="0"/>
          </a:p>
        </p:txBody>
      </p:sp>
      <p:sp>
        <p:nvSpPr>
          <p:cNvPr id="3" name="Rectangle 2"/>
          <p:cNvSpPr/>
          <p:nvPr/>
        </p:nvSpPr>
        <p:spPr>
          <a:xfrm>
            <a:off x="1685925" y="895350"/>
            <a:ext cx="5453063" cy="585788"/>
          </a:xfrm>
          <a:prstGeom prst="rect">
            <a:avLst/>
          </a:prstGeom>
        </p:spPr>
        <p:txBody>
          <a:bodyPr>
            <a:spAutoFit/>
          </a:bodyPr>
          <a:lstStyle/>
          <a:p>
            <a:pPr algn="ctr">
              <a:defRPr/>
            </a:pPr>
            <a:r>
              <a:rPr lang="en-GB" altLang="en-US" sz="3200" b="1" dirty="0">
                <a:solidFill>
                  <a:srgbClr val="5D5084"/>
                </a:solidFill>
                <a:latin typeface="+mn-lt"/>
              </a:rPr>
              <a:t>A</a:t>
            </a:r>
            <a:r>
              <a:rPr lang="en-US" altLang="en-US" sz="3200" b="1" dirty="0" err="1">
                <a:solidFill>
                  <a:srgbClr val="5D5084"/>
                </a:solidFill>
                <a:latin typeface="+mn-lt"/>
              </a:rPr>
              <a:t>mbassador</a:t>
            </a:r>
            <a:r>
              <a:rPr lang="en-US" altLang="en-US" sz="3200" b="1" dirty="0">
                <a:solidFill>
                  <a:srgbClr val="5D5084"/>
                </a:solidFill>
                <a:latin typeface="+mn-lt"/>
              </a:rPr>
              <a:t> </a:t>
            </a:r>
            <a:r>
              <a:rPr lang="en-US" altLang="en-US" sz="3200" b="1" dirty="0" err="1">
                <a:solidFill>
                  <a:srgbClr val="5D5084"/>
                </a:solidFill>
                <a:latin typeface="+mn-lt"/>
              </a:rPr>
              <a:t>Programme</a:t>
            </a:r>
            <a:r>
              <a:rPr lang="en-US" altLang="en-US" sz="3200" dirty="0">
                <a:solidFill>
                  <a:srgbClr val="5D5084"/>
                </a:solidFill>
                <a:latin typeface="+mn-lt"/>
              </a:rPr>
              <a:t> </a:t>
            </a:r>
            <a:endParaRPr lang="en-GB" sz="32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bwMode="auto">
          <a:xfrm>
            <a:off x="1727200" y="598488"/>
            <a:ext cx="5543550" cy="735012"/>
          </a:xfrm>
          <a:prstGeom prst="rect">
            <a:avLst/>
          </a:prstGeom>
          <a:noFill/>
          <a:ln>
            <a:miter lim="800000"/>
            <a:headEnd/>
            <a:tailEnd/>
          </a:ln>
        </p:spPr>
        <p:txBody>
          <a:bodyPr/>
          <a:lstStyle/>
          <a:p>
            <a:r>
              <a:rPr lang="en-GB" altLang="en-US" sz="3200" b="1">
                <a:solidFill>
                  <a:srgbClr val="5D5084"/>
                </a:solidFill>
              </a:rPr>
              <a:t>A</a:t>
            </a:r>
            <a:r>
              <a:rPr lang="en-US" altLang="en-US" sz="3200" b="1">
                <a:solidFill>
                  <a:srgbClr val="5D5084"/>
                </a:solidFill>
              </a:rPr>
              <a:t>mbassador Programme</a:t>
            </a:r>
            <a:r>
              <a:rPr lang="en-US" altLang="en-US">
                <a:solidFill>
                  <a:srgbClr val="5D5084"/>
                </a:solidFill>
              </a:rPr>
              <a:t> </a:t>
            </a:r>
            <a:endParaRPr lang="en-US"/>
          </a:p>
        </p:txBody>
      </p:sp>
      <p:sp>
        <p:nvSpPr>
          <p:cNvPr id="80899" name="Rectangle 16"/>
          <p:cNvSpPr>
            <a:spLocks noChangeArrowheads="1"/>
          </p:cNvSpPr>
          <p:nvPr/>
        </p:nvSpPr>
        <p:spPr bwMode="auto">
          <a:xfrm>
            <a:off x="319088" y="1333500"/>
            <a:ext cx="8201025" cy="4854575"/>
          </a:xfrm>
          <a:prstGeom prst="rect">
            <a:avLst/>
          </a:prstGeom>
          <a:noFill/>
          <a:ln w="9525">
            <a:noFill/>
            <a:miter lim="800000"/>
            <a:headEnd/>
            <a:tailEnd/>
          </a:ln>
        </p:spPr>
        <p:txBody>
          <a:bodyPr>
            <a:spAutoFit/>
          </a:bodyPr>
          <a:lstStyle/>
          <a:p>
            <a:pPr defTabSz="914400"/>
            <a:endParaRPr lang="en-GB" altLang="en-US" sz="2600">
              <a:solidFill>
                <a:srgbClr val="5D5084"/>
              </a:solidFill>
              <a:latin typeface="Calibri" pitchFamily="34" charset="0"/>
            </a:endParaRPr>
          </a:p>
          <a:p>
            <a:pPr defTabSz="914400"/>
            <a:endParaRPr lang="en-GB" altLang="en-US" sz="2600">
              <a:solidFill>
                <a:srgbClr val="5D5084"/>
              </a:solidFill>
              <a:latin typeface="Calibri" pitchFamily="34" charset="0"/>
            </a:endParaRPr>
          </a:p>
          <a:p>
            <a:pPr defTabSz="914400"/>
            <a:endParaRPr lang="en-US" altLang="en-US" sz="2600">
              <a:solidFill>
                <a:srgbClr val="5D5084"/>
              </a:solidFill>
              <a:latin typeface="Calibri" pitchFamily="34" charset="0"/>
            </a:endParaRPr>
          </a:p>
          <a:p>
            <a:pPr defTabSz="914400"/>
            <a:endParaRPr lang="en-GB" altLang="en-US" sz="2600">
              <a:solidFill>
                <a:srgbClr val="5D5084"/>
              </a:solidFill>
              <a:latin typeface="Calibri" pitchFamily="34" charset="0"/>
            </a:endParaRPr>
          </a:p>
          <a:p>
            <a:pPr defTabSz="914400"/>
            <a:endParaRPr lang="en-GB" altLang="en-US" sz="2600">
              <a:solidFill>
                <a:srgbClr val="5D5084"/>
              </a:solidFill>
              <a:latin typeface="Calibri" pitchFamily="34" charset="0"/>
            </a:endParaRPr>
          </a:p>
          <a:p>
            <a:pPr defTabSz="914400"/>
            <a:endParaRPr lang="en-US" altLang="en-US" sz="2600">
              <a:solidFill>
                <a:srgbClr val="5D5084"/>
              </a:solidFill>
              <a:latin typeface="Calibri" pitchFamily="34" charset="0"/>
            </a:endParaRPr>
          </a:p>
          <a:p>
            <a:pPr defTabSz="914400"/>
            <a:endParaRPr lang="en-GB" sz="2600">
              <a:solidFill>
                <a:srgbClr val="5D5084"/>
              </a:solidFill>
              <a:latin typeface="Calibri" pitchFamily="34" charset="0"/>
            </a:endParaRPr>
          </a:p>
          <a:p>
            <a:pPr defTabSz="914400"/>
            <a:endParaRPr lang="en-GB" sz="2600">
              <a:solidFill>
                <a:srgbClr val="5D5084"/>
              </a:solidFill>
              <a:latin typeface="Calibri" pitchFamily="34" charset="0"/>
            </a:endParaRPr>
          </a:p>
          <a:p>
            <a:pPr defTabSz="914400"/>
            <a:endParaRPr lang="en-GB" sz="2600">
              <a:solidFill>
                <a:srgbClr val="5D5084"/>
              </a:solidFill>
              <a:latin typeface="Calibri" pitchFamily="34" charset="0"/>
            </a:endParaRPr>
          </a:p>
          <a:p>
            <a:pPr defTabSz="914400"/>
            <a:endParaRPr lang="en-GB" sz="2600">
              <a:solidFill>
                <a:srgbClr val="5D5084"/>
              </a:solidFill>
              <a:latin typeface="Calibri" pitchFamily="34" charset="0"/>
            </a:endParaRPr>
          </a:p>
          <a:p>
            <a:pPr defTabSz="914400"/>
            <a:endParaRPr lang="en-GB" sz="2600">
              <a:solidFill>
                <a:srgbClr val="5D5084"/>
              </a:solidFill>
              <a:latin typeface="Calibri" pitchFamily="34" charset="0"/>
            </a:endParaRPr>
          </a:p>
          <a:p>
            <a:pPr defTabSz="914400"/>
            <a:endParaRPr lang="en-US" sz="2600">
              <a:solidFill>
                <a:srgbClr val="5D5084"/>
              </a:solidFill>
              <a:latin typeface="Calibri" pitchFamily="34" charset="0"/>
            </a:endParaRPr>
          </a:p>
        </p:txBody>
      </p:sp>
      <p:pic>
        <p:nvPicPr>
          <p:cNvPr id="80900" name="Picture 39"/>
          <p:cNvPicPr>
            <a:picLocks noChangeAspect="1" noChangeArrowheads="1"/>
          </p:cNvPicPr>
          <p:nvPr/>
        </p:nvPicPr>
        <p:blipFill>
          <a:blip r:embed="rId3"/>
          <a:srcRect/>
          <a:stretch>
            <a:fillRect/>
          </a:stretch>
        </p:blipFill>
        <p:spPr bwMode="auto">
          <a:xfrm>
            <a:off x="7392988" y="5224463"/>
            <a:ext cx="1751012" cy="1470025"/>
          </a:xfrm>
          <a:prstGeom prst="rect">
            <a:avLst/>
          </a:prstGeom>
          <a:noFill/>
          <a:ln w="9525">
            <a:noFill/>
            <a:miter lim="800000"/>
            <a:headEnd/>
            <a:tailEnd/>
          </a:ln>
        </p:spPr>
      </p:pic>
      <p:sp>
        <p:nvSpPr>
          <p:cNvPr id="80901" name="AutoShape 20" descr="logos-Biffa.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80902" name="AutoShape 22" descr="logos-Biffa.jpg"/>
          <p:cNvSpPr>
            <a:spLocks noChangeAspect="1" noChangeArrowheads="1"/>
          </p:cNvSpPr>
          <p:nvPr/>
        </p:nvSpPr>
        <p:spPr bwMode="auto">
          <a:xfrm>
            <a:off x="3789363" y="6037263"/>
            <a:ext cx="304800" cy="304800"/>
          </a:xfrm>
          <a:prstGeom prst="rect">
            <a:avLst/>
          </a:prstGeom>
          <a:noFill/>
          <a:ln w="9525">
            <a:noFill/>
            <a:miter lim="800000"/>
            <a:headEnd/>
            <a:tailEnd/>
          </a:ln>
        </p:spPr>
        <p:txBody>
          <a:bodyPr/>
          <a:lstStyle/>
          <a:p>
            <a:endParaRPr lang="en-US"/>
          </a:p>
        </p:txBody>
      </p:sp>
      <p:sp>
        <p:nvSpPr>
          <p:cNvPr id="80903" name="Rectangle 3"/>
          <p:cNvSpPr>
            <a:spLocks noChangeArrowheads="1"/>
          </p:cNvSpPr>
          <p:nvPr/>
        </p:nvSpPr>
        <p:spPr bwMode="auto">
          <a:xfrm>
            <a:off x="650875" y="598488"/>
            <a:ext cx="8229600" cy="3217862"/>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GB" sz="3200">
                <a:latin typeface="Calibri" pitchFamily="34" charset="0"/>
              </a:rPr>
              <a:t>   </a:t>
            </a:r>
            <a:endParaRPr lang="en-US" sz="3200">
              <a:latin typeface="Calibri" pitchFamily="34" charset="0"/>
            </a:endParaRPr>
          </a:p>
        </p:txBody>
      </p:sp>
      <p:sp>
        <p:nvSpPr>
          <p:cNvPr id="80904" name="AutoShape 27" descr="viridor_logo.jpg"/>
          <p:cNvSpPr>
            <a:spLocks noChangeAspect="1" noChangeArrowheads="1"/>
          </p:cNvSpPr>
          <p:nvPr/>
        </p:nvSpPr>
        <p:spPr bwMode="auto">
          <a:xfrm>
            <a:off x="3856038" y="5916613"/>
            <a:ext cx="304800" cy="304800"/>
          </a:xfrm>
          <a:prstGeom prst="rect">
            <a:avLst/>
          </a:prstGeom>
          <a:noFill/>
          <a:ln w="9525">
            <a:noFill/>
            <a:miter lim="800000"/>
            <a:headEnd/>
            <a:tailEnd/>
          </a:ln>
        </p:spPr>
        <p:txBody>
          <a:bodyPr/>
          <a:lstStyle/>
          <a:p>
            <a:endParaRPr lang="en-US"/>
          </a:p>
        </p:txBody>
      </p:sp>
      <p:sp>
        <p:nvSpPr>
          <p:cNvPr id="80905" name="AutoShape 33" descr="logos-TidyBritain.jpg"/>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80906" name="Picture 34"/>
          <p:cNvPicPr>
            <a:picLocks noChangeAspect="1" noChangeArrowheads="1"/>
          </p:cNvPicPr>
          <p:nvPr/>
        </p:nvPicPr>
        <p:blipFill>
          <a:blip r:embed="rId4"/>
          <a:srcRect/>
          <a:stretch>
            <a:fillRect/>
          </a:stretch>
        </p:blipFill>
        <p:spPr bwMode="auto">
          <a:xfrm>
            <a:off x="3244850" y="2454275"/>
            <a:ext cx="1443038" cy="481013"/>
          </a:xfrm>
          <a:prstGeom prst="rect">
            <a:avLst/>
          </a:prstGeom>
          <a:noFill/>
          <a:ln w="9525">
            <a:noFill/>
            <a:miter lim="800000"/>
            <a:headEnd/>
            <a:tailEnd/>
          </a:ln>
        </p:spPr>
      </p:pic>
      <p:pic>
        <p:nvPicPr>
          <p:cNvPr id="80907" name="Picture 35"/>
          <p:cNvPicPr>
            <a:picLocks noChangeAspect="1" noChangeArrowheads="1"/>
          </p:cNvPicPr>
          <p:nvPr/>
        </p:nvPicPr>
        <p:blipFill>
          <a:blip r:embed="rId5"/>
          <a:srcRect/>
          <a:stretch>
            <a:fillRect/>
          </a:stretch>
        </p:blipFill>
        <p:spPr bwMode="auto">
          <a:xfrm>
            <a:off x="4832350" y="3200400"/>
            <a:ext cx="1195388" cy="493713"/>
          </a:xfrm>
          <a:prstGeom prst="rect">
            <a:avLst/>
          </a:prstGeom>
          <a:noFill/>
          <a:ln w="9525">
            <a:noFill/>
            <a:miter lim="800000"/>
            <a:headEnd/>
            <a:tailEnd/>
          </a:ln>
        </p:spPr>
      </p:pic>
      <p:pic>
        <p:nvPicPr>
          <p:cNvPr id="80908" name="Picture 36"/>
          <p:cNvPicPr>
            <a:picLocks noChangeAspect="1" noChangeArrowheads="1"/>
          </p:cNvPicPr>
          <p:nvPr/>
        </p:nvPicPr>
        <p:blipFill>
          <a:blip r:embed="rId6"/>
          <a:srcRect/>
          <a:stretch>
            <a:fillRect/>
          </a:stretch>
        </p:blipFill>
        <p:spPr bwMode="auto">
          <a:xfrm>
            <a:off x="2144713" y="3200400"/>
            <a:ext cx="758825" cy="758825"/>
          </a:xfrm>
          <a:prstGeom prst="rect">
            <a:avLst/>
          </a:prstGeom>
          <a:noFill/>
          <a:ln w="9525">
            <a:noFill/>
            <a:miter lim="800000"/>
            <a:headEnd/>
            <a:tailEnd/>
          </a:ln>
        </p:spPr>
      </p:pic>
      <p:pic>
        <p:nvPicPr>
          <p:cNvPr id="80909" name="Picture 37"/>
          <p:cNvPicPr>
            <a:picLocks noChangeAspect="1" noChangeArrowheads="1"/>
          </p:cNvPicPr>
          <p:nvPr/>
        </p:nvPicPr>
        <p:blipFill>
          <a:blip r:embed="rId7"/>
          <a:srcRect/>
          <a:stretch>
            <a:fillRect/>
          </a:stretch>
        </p:blipFill>
        <p:spPr bwMode="auto">
          <a:xfrm>
            <a:off x="3581400" y="3200400"/>
            <a:ext cx="873125" cy="647700"/>
          </a:xfrm>
          <a:prstGeom prst="rect">
            <a:avLst/>
          </a:prstGeom>
          <a:noFill/>
          <a:ln w="9525">
            <a:noFill/>
            <a:miter lim="800000"/>
            <a:headEnd/>
            <a:tailEnd/>
          </a:ln>
        </p:spPr>
      </p:pic>
      <p:pic>
        <p:nvPicPr>
          <p:cNvPr id="80910" name="Picture 39"/>
          <p:cNvPicPr>
            <a:picLocks noChangeAspect="1" noChangeArrowheads="1"/>
          </p:cNvPicPr>
          <p:nvPr/>
        </p:nvPicPr>
        <p:blipFill>
          <a:blip r:embed="rId8"/>
          <a:srcRect/>
          <a:stretch>
            <a:fillRect/>
          </a:stretch>
        </p:blipFill>
        <p:spPr bwMode="auto">
          <a:xfrm>
            <a:off x="2073275" y="4214813"/>
            <a:ext cx="730250" cy="769937"/>
          </a:xfrm>
          <a:prstGeom prst="rect">
            <a:avLst/>
          </a:prstGeom>
          <a:noFill/>
          <a:ln w="9525">
            <a:noFill/>
            <a:miter lim="800000"/>
            <a:headEnd/>
            <a:tailEnd/>
          </a:ln>
        </p:spPr>
      </p:pic>
      <p:pic>
        <p:nvPicPr>
          <p:cNvPr id="80911" name="Picture 40"/>
          <p:cNvPicPr>
            <a:picLocks noChangeAspect="1" noChangeArrowheads="1"/>
          </p:cNvPicPr>
          <p:nvPr/>
        </p:nvPicPr>
        <p:blipFill>
          <a:blip r:embed="rId9"/>
          <a:srcRect/>
          <a:stretch>
            <a:fillRect/>
          </a:stretch>
        </p:blipFill>
        <p:spPr bwMode="auto">
          <a:xfrm>
            <a:off x="7643813" y="2627313"/>
            <a:ext cx="1323975" cy="458787"/>
          </a:xfrm>
          <a:prstGeom prst="rect">
            <a:avLst/>
          </a:prstGeom>
          <a:noFill/>
          <a:ln w="9525">
            <a:noFill/>
            <a:miter lim="800000"/>
            <a:headEnd/>
            <a:tailEnd/>
          </a:ln>
        </p:spPr>
      </p:pic>
      <p:pic>
        <p:nvPicPr>
          <p:cNvPr id="80912" name="Picture 41"/>
          <p:cNvPicPr>
            <a:picLocks noChangeAspect="1" noChangeArrowheads="1"/>
          </p:cNvPicPr>
          <p:nvPr/>
        </p:nvPicPr>
        <p:blipFill>
          <a:blip r:embed="rId10"/>
          <a:srcRect/>
          <a:stretch>
            <a:fillRect/>
          </a:stretch>
        </p:blipFill>
        <p:spPr bwMode="auto">
          <a:xfrm>
            <a:off x="6329363" y="3352800"/>
            <a:ext cx="1063625" cy="515938"/>
          </a:xfrm>
          <a:prstGeom prst="rect">
            <a:avLst/>
          </a:prstGeom>
          <a:noFill/>
          <a:ln w="9525">
            <a:noFill/>
            <a:miter lim="800000"/>
            <a:headEnd/>
            <a:tailEnd/>
          </a:ln>
        </p:spPr>
      </p:pic>
      <p:pic>
        <p:nvPicPr>
          <p:cNvPr id="80913" name="Picture 42"/>
          <p:cNvPicPr>
            <a:picLocks noChangeAspect="1" noChangeArrowheads="1"/>
          </p:cNvPicPr>
          <p:nvPr/>
        </p:nvPicPr>
        <p:blipFill>
          <a:blip r:embed="rId11"/>
          <a:srcRect/>
          <a:stretch>
            <a:fillRect/>
          </a:stretch>
        </p:blipFill>
        <p:spPr bwMode="auto">
          <a:xfrm>
            <a:off x="6456363" y="2409825"/>
            <a:ext cx="1063625" cy="693738"/>
          </a:xfrm>
          <a:prstGeom prst="rect">
            <a:avLst/>
          </a:prstGeom>
          <a:noFill/>
          <a:ln w="9525">
            <a:noFill/>
            <a:miter lim="800000"/>
            <a:headEnd/>
            <a:tailEnd/>
          </a:ln>
        </p:spPr>
      </p:pic>
      <p:pic>
        <p:nvPicPr>
          <p:cNvPr id="80914" name="Picture 43"/>
          <p:cNvPicPr>
            <a:picLocks noChangeAspect="1" noChangeArrowheads="1"/>
          </p:cNvPicPr>
          <p:nvPr/>
        </p:nvPicPr>
        <p:blipFill>
          <a:blip r:embed="rId12"/>
          <a:srcRect/>
          <a:stretch>
            <a:fillRect/>
          </a:stretch>
        </p:blipFill>
        <p:spPr bwMode="auto">
          <a:xfrm>
            <a:off x="3425825" y="1430338"/>
            <a:ext cx="858838" cy="858837"/>
          </a:xfrm>
          <a:prstGeom prst="rect">
            <a:avLst/>
          </a:prstGeom>
          <a:noFill/>
          <a:ln w="9525">
            <a:noFill/>
            <a:miter lim="800000"/>
            <a:headEnd/>
            <a:tailEnd/>
          </a:ln>
        </p:spPr>
      </p:pic>
      <p:pic>
        <p:nvPicPr>
          <p:cNvPr id="80915" name="Picture 44"/>
          <p:cNvPicPr>
            <a:picLocks noChangeAspect="1" noChangeArrowheads="1"/>
          </p:cNvPicPr>
          <p:nvPr/>
        </p:nvPicPr>
        <p:blipFill>
          <a:blip r:embed="rId13"/>
          <a:srcRect/>
          <a:stretch>
            <a:fillRect/>
          </a:stretch>
        </p:blipFill>
        <p:spPr bwMode="auto">
          <a:xfrm>
            <a:off x="4724400" y="1430338"/>
            <a:ext cx="852488" cy="852487"/>
          </a:xfrm>
          <a:prstGeom prst="rect">
            <a:avLst/>
          </a:prstGeom>
          <a:noFill/>
          <a:ln w="9525">
            <a:noFill/>
            <a:miter lim="800000"/>
            <a:headEnd/>
            <a:tailEnd/>
          </a:ln>
        </p:spPr>
      </p:pic>
      <p:pic>
        <p:nvPicPr>
          <p:cNvPr id="80916" name="Picture 45"/>
          <p:cNvPicPr>
            <a:picLocks noChangeAspect="1" noChangeArrowheads="1"/>
          </p:cNvPicPr>
          <p:nvPr/>
        </p:nvPicPr>
        <p:blipFill>
          <a:blip r:embed="rId14"/>
          <a:srcRect/>
          <a:stretch>
            <a:fillRect/>
          </a:stretch>
        </p:blipFill>
        <p:spPr bwMode="auto">
          <a:xfrm>
            <a:off x="319088" y="4454525"/>
            <a:ext cx="1408112" cy="249238"/>
          </a:xfrm>
          <a:prstGeom prst="rect">
            <a:avLst/>
          </a:prstGeom>
          <a:noFill/>
          <a:ln w="9525">
            <a:noFill/>
            <a:miter lim="800000"/>
            <a:headEnd/>
            <a:tailEnd/>
          </a:ln>
        </p:spPr>
      </p:pic>
      <p:pic>
        <p:nvPicPr>
          <p:cNvPr id="80917" name="Picture 46"/>
          <p:cNvPicPr>
            <a:picLocks noChangeAspect="1" noChangeArrowheads="1"/>
          </p:cNvPicPr>
          <p:nvPr/>
        </p:nvPicPr>
        <p:blipFill>
          <a:blip r:embed="rId15"/>
          <a:srcRect/>
          <a:stretch>
            <a:fillRect/>
          </a:stretch>
        </p:blipFill>
        <p:spPr bwMode="auto">
          <a:xfrm>
            <a:off x="357188" y="2454275"/>
            <a:ext cx="1441450" cy="457200"/>
          </a:xfrm>
          <a:prstGeom prst="rect">
            <a:avLst/>
          </a:prstGeom>
          <a:noFill/>
          <a:ln w="9525">
            <a:noFill/>
            <a:miter lim="800000"/>
            <a:headEnd/>
            <a:tailEnd/>
          </a:ln>
        </p:spPr>
      </p:pic>
      <p:pic>
        <p:nvPicPr>
          <p:cNvPr id="80918" name="Picture 48"/>
          <p:cNvPicPr>
            <a:picLocks noChangeAspect="1" noChangeArrowheads="1"/>
          </p:cNvPicPr>
          <p:nvPr/>
        </p:nvPicPr>
        <p:blipFill>
          <a:blip r:embed="rId16"/>
          <a:srcRect/>
          <a:stretch>
            <a:fillRect/>
          </a:stretch>
        </p:blipFill>
        <p:spPr bwMode="auto">
          <a:xfrm>
            <a:off x="2012950" y="2393950"/>
            <a:ext cx="1022350" cy="541338"/>
          </a:xfrm>
          <a:prstGeom prst="rect">
            <a:avLst/>
          </a:prstGeom>
          <a:noFill/>
          <a:ln w="9525">
            <a:noFill/>
            <a:miter lim="800000"/>
            <a:headEnd/>
            <a:tailEnd/>
          </a:ln>
        </p:spPr>
      </p:pic>
      <p:pic>
        <p:nvPicPr>
          <p:cNvPr id="80919" name="Picture 49"/>
          <p:cNvPicPr>
            <a:picLocks noChangeAspect="1" noChangeArrowheads="1"/>
          </p:cNvPicPr>
          <p:nvPr/>
        </p:nvPicPr>
        <p:blipFill>
          <a:blip r:embed="rId17"/>
          <a:srcRect/>
          <a:stretch>
            <a:fillRect/>
          </a:stretch>
        </p:blipFill>
        <p:spPr bwMode="auto">
          <a:xfrm>
            <a:off x="4870450" y="2508250"/>
            <a:ext cx="1222375" cy="327025"/>
          </a:xfrm>
          <a:prstGeom prst="rect">
            <a:avLst/>
          </a:prstGeom>
          <a:noFill/>
          <a:ln w="9525">
            <a:noFill/>
            <a:miter lim="800000"/>
            <a:headEnd/>
            <a:tailEnd/>
          </a:ln>
        </p:spPr>
      </p:pic>
      <p:pic>
        <p:nvPicPr>
          <p:cNvPr id="80920" name="Picture 28"/>
          <p:cNvPicPr>
            <a:picLocks noChangeAspect="1" noChangeArrowheads="1"/>
          </p:cNvPicPr>
          <p:nvPr/>
        </p:nvPicPr>
        <p:blipFill>
          <a:blip r:embed="rId18"/>
          <a:srcRect/>
          <a:stretch>
            <a:fillRect/>
          </a:stretch>
        </p:blipFill>
        <p:spPr bwMode="auto">
          <a:xfrm>
            <a:off x="7643813" y="1463675"/>
            <a:ext cx="949325" cy="685800"/>
          </a:xfrm>
          <a:prstGeom prst="rect">
            <a:avLst/>
          </a:prstGeom>
          <a:noFill/>
          <a:ln w="9525">
            <a:noFill/>
            <a:miter lim="800000"/>
            <a:headEnd/>
            <a:tailEnd/>
          </a:ln>
        </p:spPr>
      </p:pic>
      <p:pic>
        <p:nvPicPr>
          <p:cNvPr id="80921" name="Picture 50"/>
          <p:cNvPicPr>
            <a:picLocks noChangeAspect="1" noChangeArrowheads="1"/>
          </p:cNvPicPr>
          <p:nvPr/>
        </p:nvPicPr>
        <p:blipFill>
          <a:blip r:embed="rId19"/>
          <a:srcRect/>
          <a:stretch>
            <a:fillRect/>
          </a:stretch>
        </p:blipFill>
        <p:spPr bwMode="auto">
          <a:xfrm>
            <a:off x="515938" y="1550988"/>
            <a:ext cx="1350962" cy="806450"/>
          </a:xfrm>
          <a:prstGeom prst="rect">
            <a:avLst/>
          </a:prstGeom>
          <a:noFill/>
          <a:ln w="9525">
            <a:noFill/>
            <a:miter lim="800000"/>
            <a:headEnd/>
            <a:tailEnd/>
          </a:ln>
        </p:spPr>
      </p:pic>
      <p:sp>
        <p:nvSpPr>
          <p:cNvPr id="2" name="TextBox 1"/>
          <p:cNvSpPr txBox="1"/>
          <p:nvPr/>
        </p:nvSpPr>
        <p:spPr>
          <a:xfrm>
            <a:off x="3662363" y="5746750"/>
            <a:ext cx="3730625" cy="579438"/>
          </a:xfrm>
          <a:prstGeom prst="rect">
            <a:avLst/>
          </a:prstGeom>
          <a:noFill/>
        </p:spPr>
        <p:txBody>
          <a:bodyPr>
            <a:spAutoFit/>
          </a:bodyPr>
          <a:lstStyle/>
          <a:p>
            <a:pPr>
              <a:defRPr/>
            </a:pPr>
            <a:r>
              <a:rPr lang="en-GB" sz="3200" b="1" dirty="0">
                <a:solidFill>
                  <a:srgbClr val="5D5084"/>
                </a:solidFill>
                <a:latin typeface="+mj-lt"/>
                <a:ea typeface="+mj-ea"/>
                <a:cs typeface="+mj-cs"/>
              </a:rPr>
              <a:t>…and expanding…</a:t>
            </a:r>
          </a:p>
        </p:txBody>
      </p:sp>
      <p:pic>
        <p:nvPicPr>
          <p:cNvPr id="80923" name="Picture 32"/>
          <p:cNvPicPr>
            <a:picLocks noChangeAspect="1" noChangeArrowheads="1"/>
          </p:cNvPicPr>
          <p:nvPr/>
        </p:nvPicPr>
        <p:blipFill>
          <a:blip r:embed="rId20"/>
          <a:srcRect/>
          <a:stretch>
            <a:fillRect/>
          </a:stretch>
        </p:blipFill>
        <p:spPr bwMode="auto">
          <a:xfrm>
            <a:off x="206375" y="3103563"/>
            <a:ext cx="1409700" cy="765175"/>
          </a:xfrm>
          <a:prstGeom prst="rect">
            <a:avLst/>
          </a:prstGeom>
          <a:noFill/>
          <a:ln w="9525">
            <a:noFill/>
            <a:miter lim="800000"/>
            <a:headEnd/>
            <a:tailEnd/>
          </a:ln>
        </p:spPr>
      </p:pic>
      <p:sp>
        <p:nvSpPr>
          <p:cNvPr id="80924" name="AutoShape 31" descr="logos-wastecap.jpg"/>
          <p:cNvSpPr>
            <a:spLocks noChangeAspect="1" noChangeArrowheads="1"/>
          </p:cNvSpPr>
          <p:nvPr/>
        </p:nvSpPr>
        <p:spPr bwMode="auto">
          <a:xfrm>
            <a:off x="2863850" y="6037263"/>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25" name="AutoShape 33" descr="logos-wastecap.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sz="3200">
              <a:latin typeface="Calibri" pitchFamily="34" charset="0"/>
            </a:endParaRPr>
          </a:p>
        </p:txBody>
      </p:sp>
      <p:pic>
        <p:nvPicPr>
          <p:cNvPr id="80926" name="Picture 35" descr="WasteCAP"/>
          <p:cNvPicPr>
            <a:picLocks noChangeAspect="1" noChangeArrowheads="1"/>
          </p:cNvPicPr>
          <p:nvPr/>
        </p:nvPicPr>
        <p:blipFill>
          <a:blip r:embed="rId21"/>
          <a:srcRect/>
          <a:stretch>
            <a:fillRect/>
          </a:stretch>
        </p:blipFill>
        <p:spPr bwMode="auto">
          <a:xfrm>
            <a:off x="3248025" y="4149725"/>
            <a:ext cx="990600" cy="714375"/>
          </a:xfrm>
          <a:prstGeom prst="rect">
            <a:avLst/>
          </a:prstGeom>
          <a:noFill/>
          <a:ln w="9525">
            <a:noFill/>
            <a:miter lim="800000"/>
            <a:headEnd/>
            <a:tailEnd/>
          </a:ln>
        </p:spPr>
      </p:pic>
      <p:pic>
        <p:nvPicPr>
          <p:cNvPr id="80927" name="Picture 37" descr="FSB Logo"/>
          <p:cNvPicPr>
            <a:picLocks noChangeAspect="1" noChangeArrowheads="1"/>
          </p:cNvPicPr>
          <p:nvPr/>
        </p:nvPicPr>
        <p:blipFill>
          <a:blip r:embed="rId22"/>
          <a:srcRect/>
          <a:stretch>
            <a:fillRect/>
          </a:stretch>
        </p:blipFill>
        <p:spPr bwMode="auto">
          <a:xfrm>
            <a:off x="2144713" y="1625600"/>
            <a:ext cx="885825" cy="523875"/>
          </a:xfrm>
          <a:prstGeom prst="rect">
            <a:avLst/>
          </a:prstGeom>
          <a:noFill/>
          <a:ln w="9525">
            <a:noFill/>
            <a:miter lim="800000"/>
            <a:headEnd/>
            <a:tailEnd/>
          </a:ln>
        </p:spPr>
      </p:pic>
      <p:sp>
        <p:nvSpPr>
          <p:cNvPr id="80928" name="AutoShape 39" descr="Travis Perkins"/>
          <p:cNvSpPr>
            <a:spLocks noChangeAspect="1" noChangeArrowheads="1"/>
          </p:cNvSpPr>
          <p:nvPr/>
        </p:nvSpPr>
        <p:spPr bwMode="auto">
          <a:xfrm>
            <a:off x="7700963" y="1954213"/>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29" name="AutoShape 41" descr="Travis Perkins"/>
          <p:cNvSpPr>
            <a:spLocks noChangeAspect="1" noChangeArrowheads="1"/>
          </p:cNvSpPr>
          <p:nvPr/>
        </p:nvSpPr>
        <p:spPr bwMode="auto">
          <a:xfrm>
            <a:off x="606425" y="2259013"/>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30" name="AutoShape 43" descr="Travis Perkins"/>
          <p:cNvSpPr>
            <a:spLocks noChangeAspect="1" noChangeArrowheads="1"/>
          </p:cNvSpPr>
          <p:nvPr/>
        </p:nvSpPr>
        <p:spPr bwMode="auto">
          <a:xfrm>
            <a:off x="1220788" y="2149475"/>
            <a:ext cx="304800" cy="304800"/>
          </a:xfrm>
          <a:prstGeom prst="rect">
            <a:avLst/>
          </a:prstGeom>
          <a:noFill/>
          <a:ln w="9525">
            <a:noFill/>
            <a:miter lim="800000"/>
            <a:headEnd/>
            <a:tailEnd/>
          </a:ln>
        </p:spPr>
        <p:txBody>
          <a:bodyPr/>
          <a:lstStyle/>
          <a:p>
            <a:endParaRPr lang="en-US" sz="3200">
              <a:latin typeface="Calibri" pitchFamily="34" charset="0"/>
            </a:endParaRPr>
          </a:p>
        </p:txBody>
      </p:sp>
      <p:pic>
        <p:nvPicPr>
          <p:cNvPr id="80931" name="Picture 45" descr="telford-besst-logo"/>
          <p:cNvPicPr>
            <a:picLocks noChangeAspect="1" noChangeArrowheads="1"/>
          </p:cNvPicPr>
          <p:nvPr/>
        </p:nvPicPr>
        <p:blipFill>
          <a:blip r:embed="rId23"/>
          <a:srcRect/>
          <a:stretch>
            <a:fillRect/>
          </a:stretch>
        </p:blipFill>
        <p:spPr bwMode="auto">
          <a:xfrm>
            <a:off x="4889500" y="4214813"/>
            <a:ext cx="725488" cy="725487"/>
          </a:xfrm>
          <a:prstGeom prst="rect">
            <a:avLst/>
          </a:prstGeom>
          <a:noFill/>
          <a:ln w="9525">
            <a:noFill/>
            <a:miter lim="800000"/>
            <a:headEnd/>
            <a:tailEnd/>
          </a:ln>
        </p:spPr>
      </p:pic>
      <p:pic>
        <p:nvPicPr>
          <p:cNvPr id="80932" name="Picture 49" descr="hillsgroup-logo"/>
          <p:cNvPicPr>
            <a:picLocks noChangeAspect="1" noChangeArrowheads="1"/>
          </p:cNvPicPr>
          <p:nvPr/>
        </p:nvPicPr>
        <p:blipFill>
          <a:blip r:embed="rId24"/>
          <a:srcRect/>
          <a:stretch>
            <a:fillRect/>
          </a:stretch>
        </p:blipFill>
        <p:spPr bwMode="auto">
          <a:xfrm>
            <a:off x="6027738" y="4305300"/>
            <a:ext cx="1311275" cy="296863"/>
          </a:xfrm>
          <a:prstGeom prst="rect">
            <a:avLst/>
          </a:prstGeom>
          <a:noFill/>
          <a:ln w="9525">
            <a:noFill/>
            <a:miter lim="800000"/>
            <a:headEnd/>
            <a:tailEnd/>
          </a:ln>
        </p:spPr>
      </p:pic>
      <p:sp>
        <p:nvSpPr>
          <p:cNvPr id="80933" name="AutoShape 51" descr="Image result for barnet london borough"/>
          <p:cNvSpPr>
            <a:spLocks noChangeAspect="1" noChangeArrowheads="1"/>
          </p:cNvSpPr>
          <p:nvPr/>
        </p:nvSpPr>
        <p:spPr bwMode="auto">
          <a:xfrm>
            <a:off x="5430838" y="5553075"/>
            <a:ext cx="304800" cy="304800"/>
          </a:xfrm>
          <a:prstGeom prst="rect">
            <a:avLst/>
          </a:prstGeom>
          <a:noFill/>
          <a:ln w="9525">
            <a:noFill/>
            <a:miter lim="800000"/>
            <a:headEnd/>
            <a:tailEnd/>
          </a:ln>
        </p:spPr>
        <p:txBody>
          <a:bodyPr/>
          <a:lstStyle/>
          <a:p>
            <a:pPr defTabSz="914400"/>
            <a:endParaRPr lang="en-US"/>
          </a:p>
        </p:txBody>
      </p:sp>
      <p:sp>
        <p:nvSpPr>
          <p:cNvPr id="80934" name="AutoShape 53" descr="Image result for barnet london borough"/>
          <p:cNvSpPr>
            <a:spLocks noChangeAspect="1" noChangeArrowheads="1"/>
          </p:cNvSpPr>
          <p:nvPr/>
        </p:nvSpPr>
        <p:spPr bwMode="auto">
          <a:xfrm>
            <a:off x="5959475" y="5354638"/>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35" name="AutoShape 55" descr="Image result for barnet london borough"/>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36" name="AutoShape 57" descr="Image result for barnet london borough"/>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37" name="AutoShape 61" descr="Mace"/>
          <p:cNvSpPr>
            <a:spLocks noChangeAspect="1" noChangeArrowheads="1"/>
          </p:cNvSpPr>
          <p:nvPr/>
        </p:nvSpPr>
        <p:spPr bwMode="auto">
          <a:xfrm>
            <a:off x="5310188" y="5662613"/>
            <a:ext cx="304800" cy="304800"/>
          </a:xfrm>
          <a:prstGeom prst="rect">
            <a:avLst/>
          </a:prstGeom>
          <a:noFill/>
          <a:ln w="9525">
            <a:noFill/>
            <a:miter lim="800000"/>
            <a:headEnd/>
            <a:tailEnd/>
          </a:ln>
        </p:spPr>
        <p:txBody>
          <a:bodyPr/>
          <a:lstStyle/>
          <a:p>
            <a:pPr defTabSz="914400"/>
            <a:endParaRPr lang="en-US"/>
          </a:p>
        </p:txBody>
      </p:sp>
      <p:sp>
        <p:nvSpPr>
          <p:cNvPr id="80938" name="AutoShape 63" descr="Mac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sz="3200">
              <a:latin typeface="Calibri" pitchFamily="34" charset="0"/>
            </a:endParaRPr>
          </a:p>
        </p:txBody>
      </p:sp>
      <p:sp>
        <p:nvSpPr>
          <p:cNvPr id="80939" name="AutoShape 65" descr="Image result for mace logo"/>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sz="3200">
              <a:latin typeface="Calibri" pitchFamily="34" charset="0"/>
            </a:endParaRPr>
          </a:p>
        </p:txBody>
      </p:sp>
      <p:pic>
        <p:nvPicPr>
          <p:cNvPr id="80941" name="Picture 71" descr="Image result for travis perkins"/>
          <p:cNvPicPr>
            <a:picLocks noChangeAspect="1" noChangeArrowheads="1"/>
          </p:cNvPicPr>
          <p:nvPr/>
        </p:nvPicPr>
        <p:blipFill>
          <a:blip r:embed="rId25"/>
          <a:srcRect/>
          <a:stretch>
            <a:fillRect/>
          </a:stretch>
        </p:blipFill>
        <p:spPr bwMode="auto">
          <a:xfrm>
            <a:off x="5735638" y="1203325"/>
            <a:ext cx="1304925" cy="1304925"/>
          </a:xfrm>
          <a:prstGeom prst="rect">
            <a:avLst/>
          </a:prstGeom>
          <a:noFill/>
          <a:ln w="9525">
            <a:noFill/>
            <a:miter lim="800000"/>
            <a:headEnd/>
            <a:tailEnd/>
          </a:ln>
        </p:spPr>
      </p:pic>
      <p:pic>
        <p:nvPicPr>
          <p:cNvPr id="80942" name="Picture 73" descr="Image result for city of westminster logo"/>
          <p:cNvPicPr>
            <a:picLocks noChangeAspect="1" noChangeArrowheads="1"/>
          </p:cNvPicPr>
          <p:nvPr/>
        </p:nvPicPr>
        <p:blipFill>
          <a:blip r:embed="rId26"/>
          <a:srcRect/>
          <a:stretch>
            <a:fillRect/>
          </a:stretch>
        </p:blipFill>
        <p:spPr bwMode="auto">
          <a:xfrm>
            <a:off x="7700963" y="3086100"/>
            <a:ext cx="1266825" cy="755650"/>
          </a:xfrm>
          <a:prstGeom prst="rect">
            <a:avLst/>
          </a:prstGeom>
          <a:noFill/>
          <a:ln w="9525">
            <a:noFill/>
            <a:miter lim="800000"/>
            <a:headEnd/>
            <a:tailEnd/>
          </a:ln>
        </p:spPr>
      </p:pic>
      <p:sp>
        <p:nvSpPr>
          <p:cNvPr id="80943" name="AutoShape 75" descr="Image result for barnet london borough logo"/>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3200">
              <a:latin typeface="Calibri" pitchFamily="34" charset="0"/>
            </a:endParaRPr>
          </a:p>
        </p:txBody>
      </p:sp>
      <p:pic>
        <p:nvPicPr>
          <p:cNvPr id="80944" name="Picture 77" descr="Related image"/>
          <p:cNvPicPr>
            <a:picLocks noChangeAspect="1" noChangeArrowheads="1"/>
          </p:cNvPicPr>
          <p:nvPr/>
        </p:nvPicPr>
        <p:blipFill>
          <a:blip r:embed="rId27"/>
          <a:srcRect/>
          <a:stretch>
            <a:fillRect/>
          </a:stretch>
        </p:blipFill>
        <p:spPr bwMode="auto">
          <a:xfrm>
            <a:off x="7669213" y="4305300"/>
            <a:ext cx="1211262" cy="415925"/>
          </a:xfrm>
          <a:prstGeom prst="rect">
            <a:avLst/>
          </a:prstGeom>
          <a:noFill/>
          <a:ln w="9525">
            <a:noFill/>
            <a:miter lim="800000"/>
            <a:headEnd/>
            <a:tailEnd/>
          </a:ln>
        </p:spPr>
      </p:pic>
      <p:pic>
        <p:nvPicPr>
          <p:cNvPr id="80945" name="Picture 49"/>
          <p:cNvPicPr>
            <a:picLocks noChangeAspect="1" noChangeArrowheads="1"/>
          </p:cNvPicPr>
          <p:nvPr/>
        </p:nvPicPr>
        <p:blipFill>
          <a:blip r:embed="rId28"/>
          <a:srcRect/>
          <a:stretch>
            <a:fillRect/>
          </a:stretch>
        </p:blipFill>
        <p:spPr bwMode="auto">
          <a:xfrm>
            <a:off x="280988" y="5354638"/>
            <a:ext cx="1298575" cy="581025"/>
          </a:xfrm>
          <a:prstGeom prst="rect">
            <a:avLst/>
          </a:prstGeom>
          <a:noFill/>
          <a:ln w="9525">
            <a:noFill/>
            <a:miter lim="800000"/>
            <a:headEnd/>
            <a:tailEnd/>
          </a:ln>
          <a:effectLst/>
        </p:spPr>
      </p:pic>
      <p:pic>
        <p:nvPicPr>
          <p:cNvPr id="80946" name="Picture 50"/>
          <p:cNvPicPr>
            <a:picLocks noChangeAspect="1" noChangeArrowheads="1"/>
          </p:cNvPicPr>
          <p:nvPr/>
        </p:nvPicPr>
        <p:blipFill>
          <a:blip r:embed="rId29"/>
          <a:srcRect/>
          <a:stretch>
            <a:fillRect/>
          </a:stretch>
        </p:blipFill>
        <p:spPr bwMode="auto">
          <a:xfrm>
            <a:off x="3652838" y="5268913"/>
            <a:ext cx="1169987" cy="492125"/>
          </a:xfrm>
          <a:prstGeom prst="rect">
            <a:avLst/>
          </a:prstGeom>
          <a:noFill/>
          <a:ln w="9525">
            <a:noFill/>
            <a:miter lim="800000"/>
            <a:headEnd/>
            <a:tailEnd/>
          </a:ln>
          <a:effectLst/>
        </p:spPr>
      </p:pic>
      <p:pic>
        <p:nvPicPr>
          <p:cNvPr id="80947" name="Picture 51"/>
          <p:cNvPicPr>
            <a:picLocks noChangeAspect="1" noChangeArrowheads="1"/>
          </p:cNvPicPr>
          <p:nvPr/>
        </p:nvPicPr>
        <p:blipFill>
          <a:blip r:embed="rId30"/>
          <a:srcRect/>
          <a:stretch>
            <a:fillRect/>
          </a:stretch>
        </p:blipFill>
        <p:spPr bwMode="auto">
          <a:xfrm>
            <a:off x="1866900" y="5514975"/>
            <a:ext cx="1449388" cy="2889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bwMode="auto">
          <a:xfrm>
            <a:off x="457200" y="820738"/>
            <a:ext cx="8229600" cy="1143000"/>
          </a:xfrm>
          <a:prstGeom prst="rect">
            <a:avLst/>
          </a:prstGeom>
          <a:noFill/>
          <a:ln>
            <a:miter lim="800000"/>
            <a:headEnd/>
            <a:tailEnd/>
          </a:ln>
        </p:spPr>
        <p:txBody>
          <a:bodyPr/>
          <a:lstStyle/>
          <a:p>
            <a:r>
              <a:rPr lang="en-GB" sz="3200" b="1">
                <a:solidFill>
                  <a:srgbClr val="5D5084"/>
                </a:solidFill>
              </a:rPr>
              <a:t>Next Steps</a:t>
            </a:r>
            <a:endParaRPr lang="en-US" sz="3200" b="1">
              <a:solidFill>
                <a:srgbClr val="5D5084"/>
              </a:solidFill>
            </a:endParaRPr>
          </a:p>
        </p:txBody>
      </p:sp>
      <p:sp>
        <p:nvSpPr>
          <p:cNvPr id="56322" name="Rectangle 3"/>
          <p:cNvSpPr>
            <a:spLocks noGrp="1" noChangeArrowheads="1"/>
          </p:cNvSpPr>
          <p:nvPr>
            <p:ph type="body" idx="4294967295"/>
          </p:nvPr>
        </p:nvSpPr>
        <p:spPr bwMode="auto">
          <a:xfrm>
            <a:off x="457200" y="1963738"/>
            <a:ext cx="8229600" cy="4525962"/>
          </a:xfrm>
          <a:prstGeom prst="rect">
            <a:avLst/>
          </a:prstGeom>
          <a:noFill/>
          <a:ln>
            <a:miter lim="800000"/>
            <a:headEnd/>
            <a:tailEnd/>
          </a:ln>
        </p:spPr>
        <p:txBody>
          <a:bodyPr/>
          <a:lstStyle/>
          <a:p>
            <a:r>
              <a:rPr lang="en-GB" sz="3400" b="1">
                <a:solidFill>
                  <a:srgbClr val="5D5084"/>
                </a:solidFill>
              </a:rPr>
              <a:t>Sector focus: </a:t>
            </a:r>
            <a:r>
              <a:rPr lang="en-GB" sz="3400">
                <a:solidFill>
                  <a:srgbClr val="5D5084"/>
                </a:solidFill>
              </a:rPr>
              <a:t>Guidance, Case studies, seminars and training events</a:t>
            </a:r>
          </a:p>
          <a:p>
            <a:pPr lvl="1"/>
            <a:endParaRPr lang="en-US" sz="1800">
              <a:solidFill>
                <a:srgbClr val="5D5084"/>
              </a:solidFill>
            </a:endParaRPr>
          </a:p>
          <a:p>
            <a:r>
              <a:rPr lang="en-GB" sz="3400" b="1">
                <a:solidFill>
                  <a:srgbClr val="5D5084"/>
                </a:solidFill>
              </a:rPr>
              <a:t>Expand </a:t>
            </a:r>
            <a:r>
              <a:rPr lang="en-GB" sz="3400">
                <a:solidFill>
                  <a:srgbClr val="5D5084"/>
                </a:solidFill>
              </a:rPr>
              <a:t>the Ambassador Programme</a:t>
            </a:r>
          </a:p>
          <a:p>
            <a:pPr>
              <a:buFont typeface="Arial" charset="0"/>
              <a:buNone/>
            </a:pPr>
            <a:r>
              <a:rPr lang="en-GB" sz="3500">
                <a:solidFill>
                  <a:srgbClr val="5D5084"/>
                </a:solidFill>
              </a:rPr>
              <a:t>	Contact </a:t>
            </a:r>
            <a:r>
              <a:rPr lang="en-US" altLang="en-US">
                <a:solidFill>
                  <a:srgbClr val="5D5084"/>
                </a:solidFill>
                <a:hlinkClick r:id="rId2"/>
              </a:rPr>
              <a:t>info@rightwasterightplace.com</a:t>
            </a:r>
            <a:endParaRPr lang="en-US" altLang="en-US">
              <a:solidFill>
                <a:srgbClr val="5D5084"/>
              </a:solidFill>
            </a:endParaRPr>
          </a:p>
          <a:p>
            <a:pPr lvl="1"/>
            <a:endParaRPr lang="en-US" sz="1800">
              <a:solidFill>
                <a:srgbClr val="5D5084"/>
              </a:solidFill>
            </a:endParaRPr>
          </a:p>
          <a:p>
            <a:r>
              <a:rPr lang="en-US" sz="3400" b="1">
                <a:solidFill>
                  <a:srgbClr val="5D5084"/>
                </a:solidFill>
              </a:rPr>
              <a:t>Engagement</a:t>
            </a:r>
            <a:r>
              <a:rPr lang="en-US" sz="3400">
                <a:solidFill>
                  <a:srgbClr val="5D5084"/>
                </a:solidFill>
              </a:rPr>
              <a:t> with devolved governments to further expand the campaign</a:t>
            </a:r>
          </a:p>
          <a:p>
            <a:endParaRPr lang="en-US" sz="1800">
              <a:solidFill>
                <a:srgbClr val="5D5084"/>
              </a:solidFill>
            </a:endParaRPr>
          </a:p>
          <a:p>
            <a:endParaRPr lang="en-US" sz="3400">
              <a:solidFill>
                <a:srgbClr val="5D5084"/>
              </a:solidFill>
            </a:endParaRPr>
          </a:p>
        </p:txBody>
      </p:sp>
      <p:pic>
        <p:nvPicPr>
          <p:cNvPr id="56323" name="Picture 4"/>
          <p:cNvPicPr>
            <a:picLocks noChangeAspect="1" noChangeArrowheads="1"/>
          </p:cNvPicPr>
          <p:nvPr/>
        </p:nvPicPr>
        <p:blipFill>
          <a:blip r:embed="rId3"/>
          <a:srcRect/>
          <a:stretch>
            <a:fillRect/>
          </a:stretch>
        </p:blipFill>
        <p:spPr bwMode="auto">
          <a:xfrm>
            <a:off x="7816850" y="1963738"/>
            <a:ext cx="1057275" cy="836612"/>
          </a:xfrm>
          <a:prstGeom prst="rect">
            <a:avLst/>
          </a:prstGeom>
          <a:noFill/>
          <a:ln w="9525">
            <a:noFill/>
            <a:miter lim="800000"/>
            <a:headEnd/>
            <a:tailEnd/>
          </a:ln>
        </p:spPr>
      </p:pic>
      <p:pic>
        <p:nvPicPr>
          <p:cNvPr id="56324" name="Picture 6"/>
          <p:cNvPicPr>
            <a:picLocks noChangeAspect="1" noChangeArrowheads="1"/>
          </p:cNvPicPr>
          <p:nvPr/>
        </p:nvPicPr>
        <p:blipFill>
          <a:blip r:embed="rId4"/>
          <a:srcRect/>
          <a:stretch>
            <a:fillRect/>
          </a:stretch>
        </p:blipFill>
        <p:spPr bwMode="auto">
          <a:xfrm>
            <a:off x="7483475" y="2886075"/>
            <a:ext cx="1660525" cy="1393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bwMode="auto">
          <a:xfrm>
            <a:off x="457200" y="1652588"/>
            <a:ext cx="8229600" cy="452596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GB" altLang="en-US" b="1"/>
              <a:t>In Summary</a:t>
            </a:r>
          </a:p>
          <a:p>
            <a:pPr marL="0" indent="0" eaLnBrk="1" hangingPunct="1">
              <a:buFont typeface="Arial" charset="0"/>
              <a:buNone/>
            </a:pPr>
            <a:endParaRPr lang="en-GB" altLang="en-US" sz="1000" b="1"/>
          </a:p>
          <a:p>
            <a:pPr marL="0" indent="0" eaLnBrk="1" hangingPunct="1">
              <a:lnSpc>
                <a:spcPct val="80000"/>
              </a:lnSpc>
              <a:buFontTx/>
              <a:buChar char="•"/>
            </a:pPr>
            <a:r>
              <a:rPr lang="en-GB" altLang="en-US" sz="2800"/>
              <a:t>  	Tacking waste crime is a priority</a:t>
            </a:r>
          </a:p>
          <a:p>
            <a:pPr marL="0" indent="0" eaLnBrk="1" hangingPunct="1">
              <a:lnSpc>
                <a:spcPct val="80000"/>
              </a:lnSpc>
              <a:buFontTx/>
              <a:buNone/>
            </a:pPr>
            <a:endParaRPr lang="en-GB" altLang="en-US" sz="1600"/>
          </a:p>
          <a:p>
            <a:pPr marL="0" indent="0" eaLnBrk="1" hangingPunct="1">
              <a:lnSpc>
                <a:spcPct val="80000"/>
              </a:lnSpc>
              <a:buFontTx/>
              <a:buChar char="•"/>
            </a:pPr>
            <a:r>
              <a:rPr lang="en-GB" altLang="en-US" sz="2800"/>
              <a:t> 	Awareness of Duty of Care across the whole waste 	chain is key to encourage behaviour change</a:t>
            </a:r>
          </a:p>
          <a:p>
            <a:pPr marL="0" indent="0" eaLnBrk="1" hangingPunct="1">
              <a:lnSpc>
                <a:spcPct val="80000"/>
              </a:lnSpc>
              <a:buFontTx/>
              <a:buChar char="•"/>
            </a:pPr>
            <a:endParaRPr lang="en-GB" altLang="en-US" sz="1600"/>
          </a:p>
          <a:p>
            <a:pPr marL="0" indent="0" eaLnBrk="1" hangingPunct="1">
              <a:lnSpc>
                <a:spcPct val="80000"/>
              </a:lnSpc>
              <a:buFontTx/>
              <a:buChar char="•"/>
            </a:pPr>
            <a:r>
              <a:rPr lang="en-GB" altLang="en-US" sz="2800"/>
              <a:t> 	Collaboration is key – Ambassador Programme</a:t>
            </a:r>
          </a:p>
          <a:p>
            <a:pPr marL="0" indent="0" eaLnBrk="1" hangingPunct="1">
              <a:lnSpc>
                <a:spcPct val="80000"/>
              </a:lnSpc>
              <a:buFontTx/>
              <a:buChar char="•"/>
            </a:pPr>
            <a:endParaRPr lang="en-GB" altLang="en-US" sz="1600"/>
          </a:p>
          <a:p>
            <a:pPr marL="0" indent="0" eaLnBrk="1" hangingPunct="1">
              <a:lnSpc>
                <a:spcPct val="80000"/>
              </a:lnSpc>
              <a:buFontTx/>
              <a:buChar char="•"/>
            </a:pPr>
            <a:r>
              <a:rPr lang="en-GB" altLang="en-US" sz="2800"/>
              <a:t> </a:t>
            </a:r>
            <a:r>
              <a:rPr lang="en-US" altLang="en-US" sz="2800"/>
              <a:t>	</a:t>
            </a:r>
            <a:r>
              <a:rPr lang="en-GB" altLang="en-US" sz="2800"/>
              <a:t>Focus on the construction sector</a:t>
            </a:r>
          </a:p>
          <a:p>
            <a:pPr marL="0" indent="0" eaLnBrk="1" hangingPunct="1">
              <a:lnSpc>
                <a:spcPct val="80000"/>
              </a:lnSpc>
              <a:buFontTx/>
              <a:buNone/>
            </a:pPr>
            <a:endParaRPr lang="en-GB" altLang="en-US" sz="1600"/>
          </a:p>
          <a:p>
            <a:pPr marL="0" indent="0" eaLnBrk="1" hangingPunct="1">
              <a:lnSpc>
                <a:spcPct val="80000"/>
              </a:lnSpc>
              <a:buFontTx/>
              <a:buChar char="•"/>
            </a:pPr>
            <a:r>
              <a:rPr lang="en-GB" altLang="en-US" sz="2800"/>
              <a:t> </a:t>
            </a:r>
            <a:r>
              <a:rPr lang="en-US" altLang="en-US" sz="2800"/>
              <a:t>	</a:t>
            </a:r>
            <a:r>
              <a:rPr lang="en-GB" altLang="en-US" sz="2800"/>
              <a:t>We welcome your support in the </a:t>
            </a:r>
            <a:r>
              <a:rPr lang="en-GB" altLang="en-US" sz="2800" i="1"/>
              <a:t>‘Right Waste, 		Right Place’</a:t>
            </a:r>
            <a:r>
              <a:rPr lang="en-GB" altLang="en-US" sz="2800"/>
              <a:t> campaign. </a:t>
            </a:r>
          </a:p>
          <a:p>
            <a:pPr marL="0" indent="0" eaLnBrk="1" hangingPunct="1">
              <a:lnSpc>
                <a:spcPct val="80000"/>
              </a:lnSpc>
              <a:buFont typeface="Arial" charset="0"/>
              <a:buNone/>
            </a:pPr>
            <a:endParaRPr lang="en-GB" altLang="en-US" sz="2800"/>
          </a:p>
          <a:p>
            <a:pPr lvl="1" indent="-295275" fontAlgn="base">
              <a:spcAft>
                <a:spcPct val="0"/>
              </a:spcAft>
              <a:buFont typeface="Arial" charset="0"/>
              <a:buChar char="–"/>
            </a:pPr>
            <a:endParaRPr lang="en-GB" altLang="en-US" sz="4000"/>
          </a:p>
          <a:p>
            <a:pPr lvl="1" indent="-295275" fontAlgn="base">
              <a:spcAft>
                <a:spcPct val="0"/>
              </a:spcAft>
              <a:buFont typeface="Arial" charset="0"/>
              <a:buChar char="–"/>
            </a:pPr>
            <a:endParaRPr lang="en-GB" altLang="en-US" sz="4000"/>
          </a:p>
          <a:p>
            <a:pPr lvl="1" indent="-295275" fontAlgn="base">
              <a:spcAft>
                <a:spcPct val="0"/>
              </a:spcAft>
              <a:buFont typeface="Arial" charset="0"/>
              <a:buChar char="–"/>
            </a:pPr>
            <a:endParaRPr lang="en-GB" altLang="en-US" sz="2400"/>
          </a:p>
          <a:p>
            <a:pPr lvl="1" indent="-295275" fontAlgn="base">
              <a:spcAft>
                <a:spcPct val="0"/>
              </a:spcAft>
              <a:buFont typeface="Arial" charset="0"/>
              <a:buChar char="–"/>
            </a:pPr>
            <a:endParaRPr lang="en-GB"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bwMode="auto">
          <a:xfrm>
            <a:off x="457200" y="1652588"/>
            <a:ext cx="8229600" cy="3944937"/>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 typeface="Arial" charset="0"/>
              <a:buNone/>
            </a:pPr>
            <a:r>
              <a:rPr lang="en-GB" altLang="en-US" sz="4000" dirty="0"/>
              <a:t>Thank you !</a:t>
            </a:r>
          </a:p>
          <a:p>
            <a:pPr marL="0" indent="0" algn="ctr" eaLnBrk="1" hangingPunct="1">
              <a:buFont typeface="Arial" charset="0"/>
              <a:buNone/>
            </a:pPr>
            <a:endParaRPr lang="en-GB" altLang="en-US" sz="4000" dirty="0"/>
          </a:p>
          <a:p>
            <a:pPr marL="0" indent="0" algn="ctr" eaLnBrk="1" hangingPunct="1">
              <a:lnSpc>
                <a:spcPct val="80000"/>
              </a:lnSpc>
              <a:buFont typeface="Arial" charset="0"/>
              <a:buNone/>
            </a:pPr>
            <a:r>
              <a:rPr lang="en-GB" altLang="en-US" dirty="0"/>
              <a:t>Website: </a:t>
            </a:r>
            <a:r>
              <a:rPr lang="en-GB" altLang="en-US" dirty="0">
                <a:hlinkClick r:id="rId2"/>
              </a:rPr>
              <a:t>www.rightwasterightplace.com</a:t>
            </a:r>
            <a:endParaRPr lang="en-GB" altLang="en-US" dirty="0"/>
          </a:p>
          <a:p>
            <a:pPr marL="0" indent="0" algn="ctr" eaLnBrk="1" hangingPunct="1">
              <a:lnSpc>
                <a:spcPct val="80000"/>
              </a:lnSpc>
              <a:buFont typeface="Arial" charset="0"/>
              <a:buNone/>
            </a:pPr>
            <a:r>
              <a:rPr lang="en-US" altLang="en-US" dirty="0"/>
              <a:t>Email: </a:t>
            </a:r>
            <a:r>
              <a:rPr lang="en-US" altLang="en-US" dirty="0">
                <a:hlinkClick r:id="rId3"/>
              </a:rPr>
              <a:t>info@rightwasterightplace.com</a:t>
            </a:r>
            <a:endParaRPr lang="en-US" altLang="en-US" dirty="0"/>
          </a:p>
          <a:p>
            <a:pPr marL="0" indent="0" algn="ctr" eaLnBrk="1" hangingPunct="1">
              <a:lnSpc>
                <a:spcPct val="80000"/>
              </a:lnSpc>
              <a:buFont typeface="Arial" charset="0"/>
              <a:buNone/>
            </a:pPr>
            <a:r>
              <a:rPr lang="en-GB" altLang="en-US" dirty="0" err="1"/>
              <a:t>Follo</a:t>
            </a:r>
            <a:r>
              <a:rPr lang="en-US" altLang="en-US" dirty="0"/>
              <a:t>w: 		@RWRP2016</a:t>
            </a:r>
          </a:p>
          <a:p>
            <a:pPr marL="0" indent="0" algn="ctr" eaLnBrk="1" hangingPunct="1">
              <a:lnSpc>
                <a:spcPct val="80000"/>
              </a:lnSpc>
              <a:buFont typeface="Arial" charset="0"/>
              <a:buNone/>
            </a:pPr>
            <a:r>
              <a:rPr lang="en-GB" altLang="en-US" dirty="0"/>
              <a:t>Like: </a:t>
            </a:r>
            <a:r>
              <a:rPr lang="en-US" altLang="en-US" dirty="0"/>
              <a:t>info@rightwasterightplace.com</a:t>
            </a:r>
            <a:endParaRPr lang="en-GB" altLang="en-US" dirty="0"/>
          </a:p>
          <a:p>
            <a:pPr marL="0" indent="0" algn="ctr" eaLnBrk="1" hangingPunct="1">
              <a:lnSpc>
                <a:spcPct val="80000"/>
              </a:lnSpc>
              <a:buFont typeface="Arial" charset="0"/>
              <a:buNone/>
            </a:pPr>
            <a:r>
              <a:rPr lang="en-GB" altLang="en-US" dirty="0"/>
              <a:t>CIWM: </a:t>
            </a:r>
            <a:r>
              <a:rPr lang="en-GB" altLang="en-US" dirty="0">
                <a:hlinkClick r:id="rId4"/>
              </a:rPr>
              <a:t>www.ciwm.co.uk</a:t>
            </a:r>
            <a:r>
              <a:rPr lang="en-GB" altLang="en-US" dirty="0"/>
              <a:t> </a:t>
            </a:r>
          </a:p>
        </p:txBody>
      </p:sp>
      <p:pic>
        <p:nvPicPr>
          <p:cNvPr id="58370" name="Picture 4"/>
          <p:cNvPicPr>
            <a:picLocks noChangeAspect="1" noChangeArrowheads="1"/>
          </p:cNvPicPr>
          <p:nvPr/>
        </p:nvPicPr>
        <p:blipFill>
          <a:blip r:embed="rId5"/>
          <a:srcRect/>
          <a:stretch>
            <a:fillRect/>
          </a:stretch>
        </p:blipFill>
        <p:spPr bwMode="auto">
          <a:xfrm>
            <a:off x="3960813" y="4087813"/>
            <a:ext cx="400050" cy="371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idx="1"/>
          </p:nvPr>
        </p:nvSpPr>
        <p:spPr bwMode="auto">
          <a:xfrm>
            <a:off x="3617913" y="1851025"/>
            <a:ext cx="5262562" cy="4527550"/>
          </a:xfrm>
          <a:ln>
            <a:miter lim="800000"/>
            <a:headEnd/>
            <a:tailEnd/>
          </a:ln>
        </p:spPr>
        <p:txBody>
          <a:bodyPr wrap="square" numCol="1" anchor="t" anchorCtr="0" compatLnSpc="1">
            <a:prstTxWarp prst="textNoShape">
              <a:avLst/>
            </a:prstTxWarp>
          </a:bodyPr>
          <a:lstStyle/>
          <a:p>
            <a:pPr eaLnBrk="1" hangingPunct="1">
              <a:lnSpc>
                <a:spcPct val="80000"/>
              </a:lnSpc>
            </a:pPr>
            <a:r>
              <a:rPr lang="en-GB" altLang="en-US" sz="3900" b="1" dirty="0"/>
              <a:t>Putting the Right Waste, in the Right Place</a:t>
            </a:r>
            <a:endParaRPr lang="en-GB" sz="3900" b="1" dirty="0"/>
          </a:p>
          <a:p>
            <a:pPr lvl="1" eaLnBrk="1" hangingPunct="1">
              <a:lnSpc>
                <a:spcPct val="80000"/>
              </a:lnSpc>
            </a:pPr>
            <a:endParaRPr lang="en-GB" dirty="0"/>
          </a:p>
          <a:p>
            <a:pPr lvl="1" eaLnBrk="1" hangingPunct="1">
              <a:lnSpc>
                <a:spcPct val="80000"/>
              </a:lnSpc>
            </a:pPr>
            <a:r>
              <a:rPr lang="en-GB" altLang="en-US" sz="3500" dirty="0"/>
              <a:t>A </a:t>
            </a:r>
            <a:r>
              <a:rPr lang="en-US" altLang="en-US" sz="3500" dirty="0"/>
              <a:t>Focus on the Construction Sector</a:t>
            </a:r>
          </a:p>
          <a:p>
            <a:pPr lvl="1" eaLnBrk="1" hangingPunct="1">
              <a:lnSpc>
                <a:spcPct val="80000"/>
              </a:lnSpc>
            </a:pPr>
            <a:endParaRPr lang="en-GB" altLang="en-US" sz="2000" dirty="0"/>
          </a:p>
          <a:p>
            <a:pPr lvl="1"/>
            <a:r>
              <a:rPr lang="en-GB" altLang="en-US" sz="2000" dirty="0"/>
              <a:t>20 June 2017, Slater &amp; Gordon, Birmingham</a:t>
            </a:r>
          </a:p>
          <a:p>
            <a:pPr lvl="1" eaLnBrk="1" hangingPunct="1">
              <a:lnSpc>
                <a:spcPct val="80000"/>
              </a:lnSpc>
            </a:pPr>
            <a:endParaRPr lang="en-GB" sz="2000" dirty="0"/>
          </a:p>
          <a:p>
            <a:pPr lvl="1" eaLnBrk="1" hangingPunct="1">
              <a:lnSpc>
                <a:spcPct val="80000"/>
              </a:lnSpc>
            </a:pPr>
            <a:r>
              <a:rPr lang="en-GB" sz="1600" dirty="0"/>
              <a:t>Dr Colin Church</a:t>
            </a:r>
          </a:p>
          <a:p>
            <a:pPr lvl="1" eaLnBrk="1" hangingPunct="1">
              <a:lnSpc>
                <a:spcPct val="80000"/>
              </a:lnSpc>
            </a:pPr>
            <a:r>
              <a:rPr lang="en-GB" sz="1600" dirty="0"/>
              <a:t>CEO CIWM</a:t>
            </a:r>
          </a:p>
          <a:p>
            <a:pPr lvl="3" eaLnBrk="1" hangingPunct="1">
              <a:lnSpc>
                <a:spcPct val="80000"/>
              </a:lnSpc>
            </a:pPr>
            <a:endParaRPr lang="en-GB" sz="1600" dirty="0"/>
          </a:p>
          <a:p>
            <a:pPr marL="1828800" lvl="4" indent="0" eaLnBrk="1" hangingPunct="1">
              <a:lnSpc>
                <a:spcPct val="80000"/>
              </a:lnSpc>
              <a:buFont typeface="Arial" charset="0"/>
              <a:buNone/>
            </a:pPr>
            <a:endParaRPr lang="en-GB"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bwMode="auto">
          <a:xfrm>
            <a:off x="457200" y="1652588"/>
            <a:ext cx="4389438" cy="4525962"/>
          </a:xfrm>
          <a:noFill/>
          <a:ln>
            <a:miter lim="800000"/>
            <a:headEnd/>
            <a:tailEnd/>
          </a:ln>
        </p:spPr>
        <p:txBody>
          <a:bodyPr vert="horz" wrap="square" lIns="91440" tIns="45720" rIns="91440" bIns="45720" numCol="1" anchor="t" anchorCtr="0" compatLnSpc="1">
            <a:prstTxWarp prst="textNoShape">
              <a:avLst/>
            </a:prstTxWarp>
          </a:bodyPr>
          <a:lstStyle/>
          <a:p>
            <a:r>
              <a:rPr lang="en-GB" altLang="en-US" b="1" dirty="0"/>
              <a:t>CIWM…</a:t>
            </a:r>
            <a:endParaRPr lang="en-GB" b="1" dirty="0"/>
          </a:p>
          <a:p>
            <a:pPr lvl="1" fontAlgn="base">
              <a:spcAft>
                <a:spcPct val="0"/>
              </a:spcAft>
              <a:buFont typeface="Arial" charset="0"/>
              <a:buChar char="•"/>
            </a:pPr>
            <a:r>
              <a:rPr lang="en-GB" altLang="en-US" sz="2400" dirty="0"/>
              <a:t>is the leading professional body for resource and waste professionals with about 5,500 members</a:t>
            </a:r>
          </a:p>
          <a:p>
            <a:pPr lvl="1" fontAlgn="base">
              <a:spcAft>
                <a:spcPct val="0"/>
              </a:spcAft>
              <a:buFont typeface="Arial" charset="0"/>
              <a:buChar char="•"/>
            </a:pPr>
            <a:r>
              <a:rPr lang="en-GB" altLang="en-US" sz="2400" dirty="0"/>
              <a:t>uses our professional knowledge and trusted reputation to influence policy and help shape the future of the sector</a:t>
            </a:r>
            <a:endParaRPr lang="en-US" sz="2400" dirty="0"/>
          </a:p>
        </p:txBody>
      </p:sp>
      <p:pic>
        <p:nvPicPr>
          <p:cNvPr id="33794" name="Picture 4" descr="Cleanaway, MRF trommel5 with man"/>
          <p:cNvPicPr>
            <a:picLocks noChangeAspect="1" noChangeArrowheads="1"/>
          </p:cNvPicPr>
          <p:nvPr/>
        </p:nvPicPr>
        <p:blipFill>
          <a:blip r:embed="rId3"/>
          <a:srcRect/>
          <a:stretch>
            <a:fillRect/>
          </a:stretch>
        </p:blipFill>
        <p:spPr bwMode="auto">
          <a:xfrm>
            <a:off x="6084888" y="4179888"/>
            <a:ext cx="2663825" cy="1998662"/>
          </a:xfrm>
          <a:prstGeom prst="rect">
            <a:avLst/>
          </a:prstGeom>
          <a:noFill/>
          <a:ln w="9525">
            <a:solidFill>
              <a:schemeClr val="tx1"/>
            </a:solidFill>
            <a:miter lim="800000"/>
            <a:headEnd/>
            <a:tailEnd/>
          </a:ln>
        </p:spPr>
      </p:pic>
      <p:pic>
        <p:nvPicPr>
          <p:cNvPr id="33795" name="Picture 5" descr="Smallmead Household Waste Recycling Centre 2008a WRG"/>
          <p:cNvPicPr>
            <a:picLocks noChangeAspect="1" noChangeArrowheads="1"/>
          </p:cNvPicPr>
          <p:nvPr/>
        </p:nvPicPr>
        <p:blipFill>
          <a:blip r:embed="rId4"/>
          <a:srcRect/>
          <a:stretch>
            <a:fillRect/>
          </a:stretch>
        </p:blipFill>
        <p:spPr bwMode="auto">
          <a:xfrm>
            <a:off x="4745038" y="2924175"/>
            <a:ext cx="2852737" cy="1901825"/>
          </a:xfrm>
          <a:prstGeom prst="rect">
            <a:avLst/>
          </a:prstGeom>
          <a:noFill/>
          <a:ln w="9525">
            <a:solidFill>
              <a:schemeClr val="tx1"/>
            </a:solidFill>
            <a:miter lim="800000"/>
            <a:headEnd/>
            <a:tailEnd/>
          </a:ln>
        </p:spPr>
      </p:pic>
      <p:pic>
        <p:nvPicPr>
          <p:cNvPr id="33796" name="Picture 6"/>
          <p:cNvPicPr>
            <a:picLocks noChangeAspect="1" noChangeArrowheads="1"/>
          </p:cNvPicPr>
          <p:nvPr/>
        </p:nvPicPr>
        <p:blipFill>
          <a:blip r:embed="rId5"/>
          <a:srcRect/>
          <a:stretch>
            <a:fillRect/>
          </a:stretch>
        </p:blipFill>
        <p:spPr bwMode="auto">
          <a:xfrm>
            <a:off x="6011863" y="1504950"/>
            <a:ext cx="2736850" cy="1828800"/>
          </a:xfrm>
          <a:prstGeom prst="rect">
            <a:avLst/>
          </a:prstGeom>
          <a:noFill/>
          <a:ln w="9525">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bwMode="auto">
          <a:xfrm>
            <a:off x="457200" y="1652588"/>
            <a:ext cx="8229600" cy="452596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GB" altLang="en-US" b="1"/>
              <a:t>The </a:t>
            </a:r>
            <a:r>
              <a:rPr lang="en-US" altLang="en-US" b="1"/>
              <a:t>Session today:</a:t>
            </a:r>
            <a:r>
              <a:rPr lang="en-US" altLang="en-US"/>
              <a:t> </a:t>
            </a:r>
            <a:endParaRPr lang="en-GB" altLang="en-US"/>
          </a:p>
          <a:p>
            <a:pPr marL="0" indent="0" eaLnBrk="1" hangingPunct="1">
              <a:buFont typeface="Arial" charset="0"/>
              <a:buNone/>
            </a:pPr>
            <a:endParaRPr lang="en-GB" altLang="en-US" sz="2400"/>
          </a:p>
          <a:p>
            <a:pPr lvl="1" eaLnBrk="0" fontAlgn="base" hangingPunct="0">
              <a:spcAft>
                <a:spcPct val="0"/>
              </a:spcAft>
              <a:buFont typeface="Arial" charset="0"/>
              <a:buNone/>
            </a:pPr>
            <a:r>
              <a:rPr lang="en-GB" altLang="en-US" sz="2400"/>
              <a:t>• 	The importance of ‘Duty of Care’ to all parties</a:t>
            </a:r>
            <a:r>
              <a:rPr lang="en-US" altLang="en-US" sz="2400"/>
              <a:t> in the ‘Waste Chain’</a:t>
            </a:r>
          </a:p>
          <a:p>
            <a:pPr lvl="1" eaLnBrk="0" fontAlgn="base" hangingPunct="0">
              <a:spcAft>
                <a:spcPct val="0"/>
              </a:spcAft>
              <a:buFontTx/>
              <a:buChar char="•"/>
            </a:pPr>
            <a:r>
              <a:rPr lang="en-GB" altLang="en-US" sz="2400"/>
              <a:t>Tackling Waste Crime an</a:t>
            </a:r>
            <a:r>
              <a:rPr lang="en-US" altLang="en-US" sz="2400"/>
              <a:t>d non compliance </a:t>
            </a:r>
          </a:p>
          <a:p>
            <a:pPr lvl="1" eaLnBrk="0" fontAlgn="base" hangingPunct="0">
              <a:spcAft>
                <a:spcPct val="0"/>
              </a:spcAft>
              <a:buFontTx/>
              <a:buChar char="•"/>
            </a:pPr>
            <a:r>
              <a:rPr lang="en-US" altLang="en-US" sz="2400"/>
              <a:t>T</a:t>
            </a:r>
            <a:r>
              <a:rPr lang="en-GB" altLang="en-US" sz="2400"/>
              <a:t>he ‘right Waste right Place’ campaign to raise awareness of Duty of Care – construction secto</a:t>
            </a:r>
            <a:r>
              <a:rPr lang="en-US" altLang="en-US" sz="2400"/>
              <a:t>r focus </a:t>
            </a:r>
            <a:endParaRPr lang="en-GB" altLang="en-US" sz="2400"/>
          </a:p>
          <a:p>
            <a:pPr lvl="1" eaLnBrk="0" fontAlgn="base" hangingPunct="0">
              <a:spcAft>
                <a:spcPct val="0"/>
              </a:spcAft>
              <a:buFontTx/>
              <a:buNone/>
            </a:pPr>
            <a:endParaRPr lang="en-GB" altLang="en-US" sz="2400"/>
          </a:p>
          <a:p>
            <a:pPr lvl="1" fontAlgn="base">
              <a:spcAft>
                <a:spcPct val="0"/>
              </a:spcAft>
              <a:buFont typeface="Arial" charset="0"/>
              <a:buChar char="–"/>
            </a:pPr>
            <a:endParaRPr lang="en-GB" altLang="en-US" sz="2400"/>
          </a:p>
          <a:p>
            <a:pPr lvl="1" fontAlgn="base">
              <a:spcAft>
                <a:spcPct val="0"/>
              </a:spcAft>
              <a:buFont typeface="Arial" charset="0"/>
              <a:buChar char="–"/>
            </a:pPr>
            <a:endParaRPr lang="en-GB" altLang="en-US" sz="4000"/>
          </a:p>
          <a:p>
            <a:pPr lvl="1" fontAlgn="base">
              <a:spcAft>
                <a:spcPct val="0"/>
              </a:spcAft>
              <a:buFont typeface="Arial" charset="0"/>
              <a:buChar char="–"/>
            </a:pPr>
            <a:endParaRPr lang="en-GB" altLang="en-US" sz="2400"/>
          </a:p>
          <a:p>
            <a:pPr lvl="1" fontAlgn="base">
              <a:spcAft>
                <a:spcPct val="0"/>
              </a:spcAft>
              <a:buFont typeface="Arial" charset="0"/>
              <a:buNone/>
            </a:pPr>
            <a:endParaRPr lang="en-GB" altLang="en-US" sz="2400"/>
          </a:p>
        </p:txBody>
      </p:sp>
      <p:pic>
        <p:nvPicPr>
          <p:cNvPr id="35842" name="Picture 3"/>
          <p:cNvPicPr>
            <a:picLocks noChangeAspect="1" noChangeArrowheads="1"/>
          </p:cNvPicPr>
          <p:nvPr/>
        </p:nvPicPr>
        <p:blipFill>
          <a:blip r:embed="rId3"/>
          <a:srcRect/>
          <a:stretch>
            <a:fillRect/>
          </a:stretch>
        </p:blipFill>
        <p:spPr bwMode="auto">
          <a:xfrm>
            <a:off x="4165600" y="5084763"/>
            <a:ext cx="993775" cy="1101725"/>
          </a:xfrm>
          <a:prstGeom prst="rect">
            <a:avLst/>
          </a:prstGeom>
          <a:noFill/>
          <a:ln w="9525">
            <a:noFill/>
            <a:miter lim="800000"/>
            <a:headEnd/>
            <a:tailEnd/>
          </a:ln>
        </p:spPr>
      </p:pic>
      <p:pic>
        <p:nvPicPr>
          <p:cNvPr id="35843" name="Picture 5"/>
          <p:cNvPicPr>
            <a:picLocks noChangeAspect="1" noChangeArrowheads="1"/>
          </p:cNvPicPr>
          <p:nvPr/>
        </p:nvPicPr>
        <p:blipFill>
          <a:blip r:embed="rId4"/>
          <a:srcRect/>
          <a:stretch>
            <a:fillRect/>
          </a:stretch>
        </p:blipFill>
        <p:spPr bwMode="auto">
          <a:xfrm>
            <a:off x="6970713" y="1431925"/>
            <a:ext cx="1563687" cy="1143000"/>
          </a:xfrm>
          <a:prstGeom prst="rect">
            <a:avLst/>
          </a:prstGeom>
          <a:noFill/>
          <a:ln w="9525">
            <a:noFill/>
            <a:miter lim="800000"/>
            <a:headEnd/>
            <a:tailEnd/>
          </a:ln>
        </p:spPr>
      </p:pic>
      <p:pic>
        <p:nvPicPr>
          <p:cNvPr id="35844" name="Picture 6"/>
          <p:cNvPicPr>
            <a:picLocks noChangeAspect="1" noChangeArrowheads="1"/>
          </p:cNvPicPr>
          <p:nvPr/>
        </p:nvPicPr>
        <p:blipFill>
          <a:blip r:embed="rId5"/>
          <a:srcRect/>
          <a:stretch>
            <a:fillRect/>
          </a:stretch>
        </p:blipFill>
        <p:spPr bwMode="auto">
          <a:xfrm>
            <a:off x="7229475" y="5084763"/>
            <a:ext cx="1457325" cy="1152525"/>
          </a:xfrm>
          <a:prstGeom prst="rect">
            <a:avLst/>
          </a:prstGeom>
          <a:noFill/>
          <a:ln w="9525">
            <a:noFill/>
            <a:miter lim="800000"/>
            <a:headEnd/>
            <a:tailEnd/>
          </a:ln>
        </p:spPr>
      </p:pic>
      <p:pic>
        <p:nvPicPr>
          <p:cNvPr id="35845" name="Picture 6"/>
          <p:cNvPicPr>
            <a:picLocks noChangeAspect="1" noChangeArrowheads="1"/>
          </p:cNvPicPr>
          <p:nvPr/>
        </p:nvPicPr>
        <p:blipFill>
          <a:blip r:embed="rId6"/>
          <a:srcRect/>
          <a:stretch>
            <a:fillRect/>
          </a:stretch>
        </p:blipFill>
        <p:spPr bwMode="auto">
          <a:xfrm>
            <a:off x="903288" y="5084763"/>
            <a:ext cx="1652587" cy="10937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bwMode="auto">
          <a:xfrm>
            <a:off x="153988" y="3160713"/>
            <a:ext cx="8693150" cy="3849687"/>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GB" altLang="en-US" dirty="0"/>
              <a:t>	</a:t>
            </a:r>
            <a:r>
              <a:rPr lang="en-GB" altLang="en-US" sz="2800" b="1" dirty="0"/>
              <a:t>Why?</a:t>
            </a:r>
          </a:p>
          <a:p>
            <a:pPr lvl="1" fontAlgn="base">
              <a:spcAft>
                <a:spcPct val="0"/>
              </a:spcAft>
              <a:buFontTx/>
              <a:buChar char="•"/>
            </a:pPr>
            <a:r>
              <a:rPr lang="en-GB" altLang="en-US" sz="2400" dirty="0"/>
              <a:t>Duty of Care awareness is key to reducing waste crime </a:t>
            </a:r>
            <a:r>
              <a:rPr lang="en-US" altLang="en-US" sz="2400" dirty="0"/>
              <a:t>– Waste criminals need waste!</a:t>
            </a:r>
          </a:p>
          <a:p>
            <a:pPr lvl="1" fontAlgn="base">
              <a:spcAft>
                <a:spcPct val="0"/>
              </a:spcAft>
              <a:buFontTx/>
              <a:buChar char="•"/>
            </a:pPr>
            <a:r>
              <a:rPr lang="en-GB" altLang="en-US" sz="2400" dirty="0"/>
              <a:t>Drives company compliance and a secure audit trail</a:t>
            </a:r>
          </a:p>
          <a:p>
            <a:pPr lvl="1" fontAlgn="base">
              <a:spcAft>
                <a:spcPct val="0"/>
              </a:spcAft>
              <a:buFontTx/>
              <a:buChar char="•"/>
            </a:pPr>
            <a:r>
              <a:rPr lang="en-GB" altLang="en-US" sz="2400" dirty="0"/>
              <a:t>Provide a level </a:t>
            </a:r>
            <a:r>
              <a:rPr lang="en-US" altLang="en-US" sz="2400" dirty="0"/>
              <a:t>playing field </a:t>
            </a:r>
          </a:p>
          <a:p>
            <a:pPr lvl="1" fontAlgn="base">
              <a:spcAft>
                <a:spcPct val="0"/>
              </a:spcAft>
              <a:buFontTx/>
              <a:buChar char="•"/>
            </a:pPr>
            <a:r>
              <a:rPr lang="en-GB" altLang="en-US" sz="2400" dirty="0"/>
              <a:t>Business benefits </a:t>
            </a:r>
          </a:p>
        </p:txBody>
      </p:sp>
      <p:sp>
        <p:nvSpPr>
          <p:cNvPr id="37890" name="Rectangle 4"/>
          <p:cNvSpPr>
            <a:spLocks noChangeArrowheads="1"/>
          </p:cNvSpPr>
          <p:nvPr/>
        </p:nvSpPr>
        <p:spPr bwMode="auto">
          <a:xfrm>
            <a:off x="361950" y="1393825"/>
            <a:ext cx="8218488" cy="1766888"/>
          </a:xfrm>
          <a:prstGeom prst="rect">
            <a:avLst/>
          </a:prstGeom>
          <a:noFill/>
          <a:ln w="9525">
            <a:noFill/>
            <a:miter lim="800000"/>
            <a:headEnd/>
            <a:tailEnd/>
          </a:ln>
        </p:spPr>
        <p:txBody>
          <a:bodyPr>
            <a:spAutoFit/>
          </a:bodyPr>
          <a:lstStyle/>
          <a:p>
            <a:pPr defTabSz="914400"/>
            <a:r>
              <a:rPr lang="en-GB" altLang="en-US" sz="2800" b="1">
                <a:solidFill>
                  <a:srgbClr val="5D5084"/>
                </a:solidFill>
                <a:latin typeface="Calibri" pitchFamily="34" charset="0"/>
              </a:rPr>
              <a:t>Aims of the </a:t>
            </a:r>
            <a:r>
              <a:rPr lang="en-US" altLang="en-US" sz="2800" b="1">
                <a:solidFill>
                  <a:srgbClr val="5D5084"/>
                </a:solidFill>
                <a:latin typeface="Calibri" pitchFamily="34" charset="0"/>
              </a:rPr>
              <a:t>C</a:t>
            </a:r>
            <a:r>
              <a:rPr lang="en-GB" altLang="en-US" sz="2800" b="1">
                <a:solidFill>
                  <a:srgbClr val="5D5084"/>
                </a:solidFill>
                <a:latin typeface="Calibri" pitchFamily="34" charset="0"/>
              </a:rPr>
              <a:t>ampaign:</a:t>
            </a:r>
            <a:r>
              <a:rPr lang="en-GB" altLang="en-US" sz="2400">
                <a:solidFill>
                  <a:srgbClr val="5D5084"/>
                </a:solidFill>
                <a:latin typeface="Calibri" pitchFamily="34" charset="0"/>
              </a:rPr>
              <a:t> To raise awareness across waste producing business sectors of the importance of Duty of Care compliance. </a:t>
            </a:r>
          </a:p>
          <a:p>
            <a:pPr defTabSz="914400"/>
            <a:endParaRPr lang="en-GB" altLang="en-US" sz="1000">
              <a:solidFill>
                <a:srgbClr val="5D5084"/>
              </a:solidFill>
              <a:latin typeface="Calibri" pitchFamily="34" charset="0"/>
            </a:endParaRPr>
          </a:p>
          <a:p>
            <a:pPr defTabSz="914400"/>
            <a:r>
              <a:rPr lang="en-GB" altLang="en-US" sz="2400" b="1">
                <a:solidFill>
                  <a:srgbClr val="5D5084"/>
                </a:solidFill>
                <a:latin typeface="Calibri" pitchFamily="34" charset="0"/>
              </a:rPr>
              <a:t>Timescale</a:t>
            </a:r>
            <a:r>
              <a:rPr lang="en-US" altLang="en-US" sz="2400" b="1">
                <a:solidFill>
                  <a:srgbClr val="5D5084"/>
                </a:solidFill>
                <a:latin typeface="Calibri" pitchFamily="34" charset="0"/>
              </a:rPr>
              <a:t>:</a:t>
            </a:r>
            <a:r>
              <a:rPr lang="en-US" altLang="en-US" sz="2400">
                <a:solidFill>
                  <a:srgbClr val="5D5084"/>
                </a:solidFill>
                <a:latin typeface="Calibri" pitchFamily="34" charset="0"/>
              </a:rPr>
              <a:t> April 2016 to March 2017 …and beyond </a:t>
            </a:r>
            <a:endParaRPr lang="en-GB" altLang="en-US" sz="2400">
              <a:solidFill>
                <a:srgbClr val="5D5084"/>
              </a:solidFill>
              <a:latin typeface="Calibri" pitchFamily="34" charset="0"/>
            </a:endParaRPr>
          </a:p>
        </p:txBody>
      </p:sp>
      <p:pic>
        <p:nvPicPr>
          <p:cNvPr id="37891" name="Picture 5"/>
          <p:cNvPicPr>
            <a:picLocks noChangeAspect="1" noChangeArrowheads="1"/>
          </p:cNvPicPr>
          <p:nvPr/>
        </p:nvPicPr>
        <p:blipFill>
          <a:blip r:embed="rId3"/>
          <a:srcRect/>
          <a:stretch>
            <a:fillRect/>
          </a:stretch>
        </p:blipFill>
        <p:spPr bwMode="auto">
          <a:xfrm>
            <a:off x="6778625" y="5024438"/>
            <a:ext cx="1801813" cy="1833562"/>
          </a:xfrm>
          <a:prstGeom prst="rect">
            <a:avLst/>
          </a:prstGeom>
          <a:noFill/>
          <a:ln w="9525">
            <a:noFill/>
            <a:miter lim="800000"/>
            <a:headEnd/>
            <a:tailEnd/>
          </a:ln>
        </p:spPr>
      </p:pic>
      <p:pic>
        <p:nvPicPr>
          <p:cNvPr id="37892" name="Picture 7"/>
          <p:cNvPicPr>
            <a:picLocks noChangeAspect="1" noChangeArrowheads="1"/>
          </p:cNvPicPr>
          <p:nvPr/>
        </p:nvPicPr>
        <p:blipFill>
          <a:blip r:embed="rId4"/>
          <a:srcRect/>
          <a:stretch>
            <a:fillRect/>
          </a:stretch>
        </p:blipFill>
        <p:spPr bwMode="auto">
          <a:xfrm>
            <a:off x="4572000" y="5522913"/>
            <a:ext cx="2138363" cy="982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5">
                                            <p:txEl>
                                              <p:pRg st="1" end="1"/>
                                            </p:txEl>
                                          </p:spTgt>
                                        </p:tgtEl>
                                        <p:attrNameLst>
                                          <p:attrName>style.visibility</p:attrName>
                                        </p:attrNameLst>
                                      </p:cBhvr>
                                      <p:to>
                                        <p:strVal val="visible"/>
                                      </p:to>
                                    </p:set>
                                    <p:anim calcmode="lin" valueType="num">
                                      <p:cBhvr additive="base">
                                        <p:cTn id="7" dur="500" fill="hold"/>
                                        <p:tgtEl>
                                          <p:spTgt spid="3686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5">
                                            <p:txEl>
                                              <p:pRg st="2" end="2"/>
                                            </p:txEl>
                                          </p:spTgt>
                                        </p:tgtEl>
                                        <p:attrNameLst>
                                          <p:attrName>style.visibility</p:attrName>
                                        </p:attrNameLst>
                                      </p:cBhvr>
                                      <p:to>
                                        <p:strVal val="visible"/>
                                      </p:to>
                                    </p:set>
                                    <p:anim calcmode="lin" valueType="num">
                                      <p:cBhvr additive="base">
                                        <p:cTn id="13" dur="500" fill="hold"/>
                                        <p:tgtEl>
                                          <p:spTgt spid="3686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5">
                                            <p:txEl>
                                              <p:pRg st="3" end="3"/>
                                            </p:txEl>
                                          </p:spTgt>
                                        </p:tgtEl>
                                        <p:attrNameLst>
                                          <p:attrName>style.visibility</p:attrName>
                                        </p:attrNameLst>
                                      </p:cBhvr>
                                      <p:to>
                                        <p:strVal val="visible"/>
                                      </p:to>
                                    </p:set>
                                    <p:anim calcmode="lin" valueType="num">
                                      <p:cBhvr additive="base">
                                        <p:cTn id="19" dur="500" fill="hold"/>
                                        <p:tgtEl>
                                          <p:spTgt spid="368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5">
                                            <p:txEl>
                                              <p:pRg st="4" end="4"/>
                                            </p:txEl>
                                          </p:spTgt>
                                        </p:tgtEl>
                                        <p:attrNameLst>
                                          <p:attrName>style.visibility</p:attrName>
                                        </p:attrNameLst>
                                      </p:cBhvr>
                                      <p:to>
                                        <p:strVal val="visible"/>
                                      </p:to>
                                    </p:set>
                                    <p:anim calcmode="lin" valueType="num">
                                      <p:cBhvr additive="base">
                                        <p:cTn id="25" dur="500" fill="hold"/>
                                        <p:tgtEl>
                                          <p:spTgt spid="3686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bwMode="auto">
          <a:xfrm>
            <a:off x="225425" y="1411288"/>
            <a:ext cx="5118100" cy="5045075"/>
          </a:xfrm>
          <a:noFill/>
          <a:ln>
            <a:miter lim="800000"/>
            <a:headEnd/>
            <a:tailEnd/>
          </a:ln>
        </p:spPr>
        <p:txBody>
          <a:bodyPr vert="horz" wrap="square" lIns="91440" tIns="45720" rIns="91440" bIns="45720" numCol="1" anchor="t" anchorCtr="0" compatLnSpc="1">
            <a:prstTxWarp prst="textNoShape">
              <a:avLst/>
            </a:prstTxWarp>
          </a:bodyPr>
          <a:lstStyle/>
          <a:p>
            <a:pPr marL="268288" lvl="1" indent="0" fontAlgn="base">
              <a:spcAft>
                <a:spcPct val="0"/>
              </a:spcAft>
              <a:buFontTx/>
              <a:buChar char="•"/>
              <a:tabLst>
                <a:tab pos="265113" algn="l"/>
                <a:tab pos="715963" algn="l"/>
              </a:tabLst>
            </a:pPr>
            <a:r>
              <a:rPr lang="en-GB" sz="2600" dirty="0"/>
              <a:t> 	Flytipping: nearly 1 million 	incidents/</a:t>
            </a:r>
            <a:r>
              <a:rPr lang="en-GB" sz="2600" dirty="0" err="1"/>
              <a:t>yr</a:t>
            </a:r>
            <a:endParaRPr lang="en-GB" sz="2600" dirty="0"/>
          </a:p>
          <a:p>
            <a:pPr marL="268288" lvl="1" indent="0" fontAlgn="base">
              <a:spcAft>
                <a:spcPct val="0"/>
              </a:spcAft>
              <a:buFontTx/>
              <a:buChar char="•"/>
              <a:tabLst>
                <a:tab pos="265113" algn="l"/>
                <a:tab pos="715963" algn="l"/>
              </a:tabLst>
            </a:pPr>
            <a:r>
              <a:rPr lang="en-GB" sz="2600" dirty="0"/>
              <a:t> 	£70m cost to Local 	Authorities and rising</a:t>
            </a:r>
          </a:p>
          <a:p>
            <a:pPr marL="268288" lvl="1" indent="0" fontAlgn="base">
              <a:spcAft>
                <a:spcPct val="0"/>
              </a:spcAft>
              <a:buFontTx/>
              <a:buChar char="•"/>
              <a:tabLst>
                <a:tab pos="265113" algn="l"/>
                <a:tab pos="715963" algn="l"/>
              </a:tabLst>
            </a:pPr>
            <a:r>
              <a:rPr lang="en-GB" sz="2600" dirty="0"/>
              <a:t> 	Total cost of waste crime        	= £0.6-1bn per annum? More?</a:t>
            </a:r>
          </a:p>
          <a:p>
            <a:pPr marL="268288" lvl="1" indent="0" fontAlgn="base">
              <a:spcAft>
                <a:spcPct val="0"/>
              </a:spcAft>
              <a:buFontTx/>
              <a:buChar char="•"/>
              <a:tabLst>
                <a:tab pos="265113" algn="l"/>
                <a:tab pos="715963" algn="l"/>
              </a:tabLst>
            </a:pPr>
            <a:r>
              <a:rPr lang="en-GB" sz="2600" dirty="0"/>
              <a:t> 	Nearly 1000 new illegal sites 	added to EA database every 	year</a:t>
            </a:r>
          </a:p>
          <a:p>
            <a:pPr marL="268288" lvl="1" indent="0" fontAlgn="base">
              <a:spcAft>
                <a:spcPct val="0"/>
              </a:spcAft>
              <a:buFontTx/>
              <a:buChar char="•"/>
              <a:tabLst>
                <a:tab pos="265113" algn="l"/>
                <a:tab pos="715963" algn="l"/>
              </a:tabLst>
            </a:pPr>
            <a:r>
              <a:rPr lang="en-GB" sz="2600" dirty="0"/>
              <a:t> 	Abandoned sites and fires, 	impact on communities </a:t>
            </a:r>
          </a:p>
          <a:p>
            <a:pPr marL="268288" lvl="1" indent="0" fontAlgn="base">
              <a:spcAft>
                <a:spcPct val="0"/>
              </a:spcAft>
              <a:buFontTx/>
              <a:buChar char="•"/>
              <a:tabLst>
                <a:tab pos="265113" algn="l"/>
                <a:tab pos="715963" algn="l"/>
              </a:tabLst>
            </a:pPr>
            <a:endParaRPr lang="en-GB" altLang="en-US" sz="2600" dirty="0"/>
          </a:p>
        </p:txBody>
      </p:sp>
      <p:pic>
        <p:nvPicPr>
          <p:cNvPr id="39938" name="Picture 5"/>
          <p:cNvPicPr>
            <a:picLocks noChangeAspect="1" noChangeArrowheads="1"/>
          </p:cNvPicPr>
          <p:nvPr/>
        </p:nvPicPr>
        <p:blipFill>
          <a:blip r:embed="rId3"/>
          <a:srcRect/>
          <a:stretch>
            <a:fillRect/>
          </a:stretch>
        </p:blipFill>
        <p:spPr bwMode="auto">
          <a:xfrm>
            <a:off x="5124450" y="2452688"/>
            <a:ext cx="3811588" cy="2857500"/>
          </a:xfrm>
          <a:prstGeom prst="rect">
            <a:avLst/>
          </a:prstGeom>
          <a:noFill/>
          <a:ln w="9525">
            <a:noFill/>
            <a:miter lim="800000"/>
            <a:headEnd/>
            <a:tailEnd/>
          </a:ln>
        </p:spPr>
      </p:pic>
      <p:sp>
        <p:nvSpPr>
          <p:cNvPr id="39939" name="Rectangle 4"/>
          <p:cNvSpPr>
            <a:spLocks noChangeArrowheads="1"/>
          </p:cNvSpPr>
          <p:nvPr/>
        </p:nvSpPr>
        <p:spPr bwMode="auto">
          <a:xfrm>
            <a:off x="1574800" y="855663"/>
            <a:ext cx="5916613" cy="579437"/>
          </a:xfrm>
          <a:prstGeom prst="rect">
            <a:avLst/>
          </a:prstGeom>
          <a:noFill/>
          <a:ln w="9525">
            <a:noFill/>
            <a:miter lim="800000"/>
            <a:headEnd/>
            <a:tailEnd/>
          </a:ln>
        </p:spPr>
        <p:txBody>
          <a:bodyPr>
            <a:spAutoFit/>
          </a:bodyPr>
          <a:lstStyle/>
          <a:p>
            <a:pPr defTabSz="914400"/>
            <a:r>
              <a:rPr lang="en-GB" sz="3200" b="1">
                <a:solidFill>
                  <a:srgbClr val="5D5084"/>
                </a:solidFill>
                <a:latin typeface="Calibri" pitchFamily="34" charset="0"/>
              </a:rPr>
              <a:t>Waste Crime is not victimless</a:t>
            </a:r>
            <a:endParaRPr lang="en-US" sz="3200" b="1">
              <a:solidFill>
                <a:srgbClr val="5D508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bwMode="auto">
          <a:xfrm>
            <a:off x="457200" y="14001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GB" b="1"/>
              <a:t>Tackling Waste Crime:</a:t>
            </a:r>
          </a:p>
          <a:p>
            <a:pPr lvl="1" fontAlgn="base">
              <a:spcAft>
                <a:spcPct val="0"/>
              </a:spcAft>
              <a:buFontTx/>
              <a:buChar char="•"/>
            </a:pPr>
            <a:r>
              <a:rPr lang="en-GB" sz="2600"/>
              <a:t>Tacking waste crime is still a priority issue for Government’s across the UK and the legitimate industry.</a:t>
            </a:r>
          </a:p>
          <a:p>
            <a:pPr lvl="1" fontAlgn="base">
              <a:spcAft>
                <a:spcPct val="0"/>
              </a:spcAft>
              <a:buFontTx/>
              <a:buChar char="•"/>
            </a:pPr>
            <a:r>
              <a:rPr lang="en-GB" sz="2600"/>
              <a:t>Resources are being provided to environmental regulators to crack down on waste criminals.</a:t>
            </a:r>
          </a:p>
          <a:p>
            <a:pPr lvl="1" fontAlgn="base">
              <a:spcAft>
                <a:spcPct val="0"/>
              </a:spcAft>
              <a:buFontTx/>
              <a:buChar char="•"/>
            </a:pPr>
            <a:r>
              <a:rPr lang="en-GB" sz="2600"/>
              <a:t>Waste Crime Action Plan: New enforcement measures introduced – more on the way.</a:t>
            </a:r>
          </a:p>
          <a:p>
            <a:pPr lvl="1" fontAlgn="base">
              <a:spcAft>
                <a:spcPct val="0"/>
              </a:spcAft>
              <a:buFontTx/>
              <a:buChar char="•"/>
            </a:pPr>
            <a:r>
              <a:rPr lang="en-GB" sz="2600"/>
              <a:t>Revised Duty of Care Code of practice.</a:t>
            </a:r>
          </a:p>
          <a:p>
            <a:pPr lvl="1" fontAlgn="base">
              <a:spcAft>
                <a:spcPct val="0"/>
              </a:spcAft>
              <a:buFontTx/>
              <a:buChar char="•"/>
            </a:pPr>
            <a:r>
              <a:rPr lang="en-GB" sz="2600"/>
              <a:t>Industry committed to playing its part : </a:t>
            </a:r>
            <a:r>
              <a:rPr lang="en-GB" sz="2600" b="1"/>
              <a:t>‘right Waste, right Place</a:t>
            </a:r>
            <a:r>
              <a:rPr lang="en-GB" sz="2600"/>
              <a:t>’ campaign</a:t>
            </a:r>
          </a:p>
          <a:p>
            <a:pPr lvl="1" fontAlgn="base">
              <a:spcAft>
                <a:spcPct val="0"/>
              </a:spcAft>
              <a:buFont typeface="Arial" charset="0"/>
              <a:buChar char="–"/>
            </a:pPr>
            <a:endParaRPr lang="en-GB" altLang="en-US" sz="2600"/>
          </a:p>
          <a:p>
            <a:pPr lvl="1" fontAlgn="base">
              <a:spcAft>
                <a:spcPct val="0"/>
              </a:spcAft>
              <a:buFont typeface="Arial" charset="0"/>
              <a:buChar char="–"/>
            </a:pPr>
            <a:endParaRPr lang="en-GB" altLang="en-US" sz="4000"/>
          </a:p>
          <a:p>
            <a:pPr lvl="1" fontAlgn="base">
              <a:spcAft>
                <a:spcPct val="0"/>
              </a:spcAft>
              <a:buFont typeface="Arial" charset="0"/>
              <a:buChar char="–"/>
            </a:pPr>
            <a:endParaRPr lang="en-GB" altLang="en-US" sz="2400"/>
          </a:p>
          <a:p>
            <a:pPr lvl="1" fontAlgn="base">
              <a:spcAft>
                <a:spcPct val="0"/>
              </a:spcAft>
              <a:buFont typeface="Arial" charset="0"/>
              <a:buChar char="–"/>
            </a:pPr>
            <a:endParaRPr lang="en-GB"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bwMode="auto">
          <a:xfrm>
            <a:off x="457200" y="145415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GB" altLang="en-US" b="1"/>
              <a:t>Campaign Products</a:t>
            </a:r>
            <a:r>
              <a:rPr lang="en-GB" altLang="en-US"/>
              <a:t> </a:t>
            </a:r>
          </a:p>
          <a:p>
            <a:pPr lvl="1" fontAlgn="base">
              <a:spcAft>
                <a:spcPct val="0"/>
              </a:spcAft>
              <a:buFont typeface="Arial" charset="0"/>
              <a:buChar char="•"/>
            </a:pPr>
            <a:r>
              <a:rPr lang="en-GB" altLang="en-US" sz="2600" b="1"/>
              <a:t>Dedicated website</a:t>
            </a:r>
            <a:r>
              <a:rPr lang="en-GB" altLang="en-US" sz="2600"/>
              <a:t>: Downloadable content, interactive, videos/animation, guidance, links to third parties – www.</a:t>
            </a:r>
            <a:r>
              <a:rPr lang="en-US" altLang="en-US" sz="2600"/>
              <a:t>rightwasterightplace.com </a:t>
            </a:r>
            <a:endParaRPr lang="en-GB" altLang="en-US" sz="2600"/>
          </a:p>
          <a:p>
            <a:pPr lvl="1" fontAlgn="base">
              <a:spcAft>
                <a:spcPct val="0"/>
              </a:spcAft>
              <a:buFont typeface="Arial" charset="0"/>
              <a:buChar char="•"/>
            </a:pPr>
            <a:r>
              <a:rPr lang="en-GB" altLang="en-US" sz="2600" b="1"/>
              <a:t>Best Practice Guidance</a:t>
            </a:r>
            <a:r>
              <a:rPr lang="en-GB" altLang="en-US" sz="2600"/>
              <a:t>: ‘Simple guides’,                                                        case studies, waste ‘need to know’ cards, FAQs, leaflets, infographics and posters</a:t>
            </a:r>
            <a:r>
              <a:rPr lang="en-US" altLang="en-US" sz="2600"/>
              <a:t> : </a:t>
            </a:r>
            <a:r>
              <a:rPr lang="en-GB" altLang="en-US" sz="2600"/>
              <a:t>easy to read, downloadable.</a:t>
            </a:r>
          </a:p>
          <a:p>
            <a:pPr lvl="1" fontAlgn="base">
              <a:spcAft>
                <a:spcPct val="0"/>
              </a:spcAft>
              <a:buFont typeface="Arial" charset="0"/>
              <a:buChar char="•"/>
            </a:pPr>
            <a:r>
              <a:rPr lang="en-GB" altLang="en-US" sz="2600" b="1"/>
              <a:t>Market research:</a:t>
            </a:r>
            <a:r>
              <a:rPr lang="en-GB" altLang="en-US" sz="2600"/>
              <a:t> Gauge awareness of Duty of Care.</a:t>
            </a:r>
            <a:endParaRPr lang="en-US" altLang="en-US" sz="2600"/>
          </a:p>
          <a:p>
            <a:pPr lvl="1" fontAlgn="base">
              <a:spcAft>
                <a:spcPct val="0"/>
              </a:spcAft>
              <a:buFont typeface="Arial" charset="0"/>
              <a:buChar char="•"/>
            </a:pPr>
            <a:r>
              <a:rPr lang="en-GB" altLang="en-US" sz="2600" b="1"/>
              <a:t>Press Office: </a:t>
            </a:r>
            <a:r>
              <a:rPr lang="en-GB" altLang="en-US" sz="2600"/>
              <a:t>drive interest in the campaign. </a:t>
            </a:r>
          </a:p>
          <a:p>
            <a:pPr lvl="1" fontAlgn="base">
              <a:spcAft>
                <a:spcPct val="0"/>
              </a:spcAft>
              <a:buFont typeface="Arial" charset="0"/>
              <a:buChar char="•"/>
            </a:pPr>
            <a:r>
              <a:rPr lang="en-GB" altLang="en-US" sz="2600" b="1"/>
              <a:t>Active Engagement</a:t>
            </a:r>
            <a:r>
              <a:rPr lang="en-US" altLang="en-US" sz="2600" b="1"/>
              <a:t>:</a:t>
            </a:r>
            <a:r>
              <a:rPr lang="en-US" altLang="en-US" sz="2600"/>
              <a:t> </a:t>
            </a:r>
            <a:r>
              <a:rPr lang="en-GB" altLang="en-US" sz="2600"/>
              <a:t>Ambassador Programme.  </a:t>
            </a:r>
            <a:endParaRPr lang="en-GB" altLang="en-US" sz="2200"/>
          </a:p>
          <a:p>
            <a:pPr lvl="1" fontAlgn="base">
              <a:spcAft>
                <a:spcPct val="0"/>
              </a:spcAft>
              <a:buFont typeface="Arial" charset="0"/>
              <a:buNone/>
            </a:pPr>
            <a:endParaRPr lang="en-GB" altLang="en-US" sz="4000"/>
          </a:p>
          <a:p>
            <a:pPr lvl="1" fontAlgn="base">
              <a:spcAft>
                <a:spcPct val="0"/>
              </a:spcAft>
              <a:buFont typeface="Arial" charset="0"/>
              <a:buChar char="–"/>
            </a:pPr>
            <a:endParaRPr lang="en-GB" altLang="en-US" sz="2400"/>
          </a:p>
        </p:txBody>
      </p:sp>
      <p:pic>
        <p:nvPicPr>
          <p:cNvPr id="43010" name="Picture 3" descr="guide-download">
            <a:hlinkClick r:id="rId3"/>
          </p:cNvPr>
          <p:cNvPicPr>
            <a:picLocks noChangeAspect="1" noChangeArrowheads="1"/>
          </p:cNvPicPr>
          <p:nvPr/>
        </p:nvPicPr>
        <p:blipFill>
          <a:blip r:embed="rId4"/>
          <a:srcRect/>
          <a:stretch>
            <a:fillRect/>
          </a:stretch>
        </p:blipFill>
        <p:spPr bwMode="auto">
          <a:xfrm>
            <a:off x="7513638" y="2817813"/>
            <a:ext cx="1052512" cy="1042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3009">
                                            <p:txEl>
                                              <p:pRg st="1" end="1"/>
                                            </p:txEl>
                                          </p:spTgt>
                                        </p:tgtEl>
                                        <p:attrNameLst>
                                          <p:attrName>style.visibility</p:attrName>
                                        </p:attrNameLst>
                                      </p:cBhvr>
                                      <p:to>
                                        <p:strVal val="visible"/>
                                      </p:to>
                                    </p:set>
                                    <p:animEffect transition="in" filter="fade">
                                      <p:cBhvr>
                                        <p:cTn id="7" dur="800" decel="100000"/>
                                        <p:tgtEl>
                                          <p:spTgt spid="43009">
                                            <p:txEl>
                                              <p:pRg st="1" end="1"/>
                                            </p:txEl>
                                          </p:spTgt>
                                        </p:tgtEl>
                                      </p:cBhvr>
                                    </p:animEffect>
                                    <p:anim calcmode="lin" valueType="num">
                                      <p:cBhvr>
                                        <p:cTn id="8" dur="800" decel="100000" fill="hold"/>
                                        <p:tgtEl>
                                          <p:spTgt spid="43009">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3009">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3009">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009">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00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3009">
                                            <p:txEl>
                                              <p:pRg st="2" end="2"/>
                                            </p:txEl>
                                          </p:spTgt>
                                        </p:tgtEl>
                                        <p:attrNameLst>
                                          <p:attrName>style.visibility</p:attrName>
                                        </p:attrNameLst>
                                      </p:cBhvr>
                                      <p:to>
                                        <p:strVal val="visible"/>
                                      </p:to>
                                    </p:set>
                                    <p:animEffect transition="in" filter="fade">
                                      <p:cBhvr>
                                        <p:cTn id="17" dur="800" decel="100000"/>
                                        <p:tgtEl>
                                          <p:spTgt spid="43009">
                                            <p:txEl>
                                              <p:pRg st="2" end="2"/>
                                            </p:txEl>
                                          </p:spTgt>
                                        </p:tgtEl>
                                      </p:cBhvr>
                                    </p:animEffect>
                                    <p:anim calcmode="lin" valueType="num">
                                      <p:cBhvr>
                                        <p:cTn id="18" dur="800" decel="100000" fill="hold"/>
                                        <p:tgtEl>
                                          <p:spTgt spid="43009">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3009">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3009">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3009">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3009">
                                            <p:txEl>
                                              <p:pRg st="2" end="2"/>
                                            </p:txEl>
                                          </p:spTgt>
                                        </p:tgtEl>
                                        <p:attrNameLst>
                                          <p:attrName>ppt_y</p:attrName>
                                        </p:attrNameLst>
                                      </p:cBhvr>
                                      <p:tavLst>
                                        <p:tav tm="0">
                                          <p:val>
                                            <p:strVal val="#ppt_y+0.1"/>
                                          </p:val>
                                        </p:tav>
                                        <p:tav tm="100000">
                                          <p:val>
                                            <p:strVal val="#ppt_y"/>
                                          </p:val>
                                        </p:tav>
                                      </p:tavLst>
                                    </p:anim>
                                  </p:childTnLst>
                                </p:cTn>
                              </p:par>
                              <p:par>
                                <p:cTn id="23" presetID="25" presetClass="entr" presetSubtype="0" fill="hold" nodeType="withEffect">
                                  <p:stCondLst>
                                    <p:cond delay="0"/>
                                  </p:stCondLst>
                                  <p:childTnLst>
                                    <p:set>
                                      <p:cBhvr>
                                        <p:cTn id="24" dur="1" fill="hold">
                                          <p:stCondLst>
                                            <p:cond delay="0"/>
                                          </p:stCondLst>
                                        </p:cTn>
                                        <p:tgtEl>
                                          <p:spTgt spid="43010"/>
                                        </p:tgtEl>
                                        <p:attrNameLst>
                                          <p:attrName>style.visibility</p:attrName>
                                        </p:attrNameLst>
                                      </p:cBhvr>
                                      <p:to>
                                        <p:strVal val="visible"/>
                                      </p:to>
                                    </p:set>
                                    <p:anim calcmode="lin" valueType="num">
                                      <p:cBhvr>
                                        <p:cTn id="25" dur="500" decel="50000" fill="hold">
                                          <p:stCondLst>
                                            <p:cond delay="0"/>
                                          </p:stCondLst>
                                        </p:cTn>
                                        <p:tgtEl>
                                          <p:spTgt spid="430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30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3010"/>
                                        </p:tgtEl>
                                        <p:attrNameLst>
                                          <p:attrName>ppt_w</p:attrName>
                                        </p:attrNameLst>
                                      </p:cBhvr>
                                      <p:tavLst>
                                        <p:tav tm="0">
                                          <p:val>
                                            <p:strVal val="#ppt_w*.05"/>
                                          </p:val>
                                        </p:tav>
                                        <p:tav tm="100000">
                                          <p:val>
                                            <p:strVal val="#ppt_w"/>
                                          </p:val>
                                        </p:tav>
                                      </p:tavLst>
                                    </p:anim>
                                    <p:anim calcmode="lin" valueType="num">
                                      <p:cBhvr>
                                        <p:cTn id="28" dur="1000" fill="hold"/>
                                        <p:tgtEl>
                                          <p:spTgt spid="430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30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30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30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3010"/>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43009">
                                            <p:txEl>
                                              <p:pRg st="3" end="3"/>
                                            </p:txEl>
                                          </p:spTgt>
                                        </p:tgtEl>
                                        <p:attrNameLst>
                                          <p:attrName>style.visibility</p:attrName>
                                        </p:attrNameLst>
                                      </p:cBhvr>
                                      <p:to>
                                        <p:strVal val="visible"/>
                                      </p:to>
                                    </p:set>
                                    <p:animEffect transition="in" filter="fade">
                                      <p:cBhvr>
                                        <p:cTn id="37" dur="800" decel="100000"/>
                                        <p:tgtEl>
                                          <p:spTgt spid="43009">
                                            <p:txEl>
                                              <p:pRg st="3" end="3"/>
                                            </p:txEl>
                                          </p:spTgt>
                                        </p:tgtEl>
                                      </p:cBhvr>
                                    </p:animEffect>
                                    <p:anim calcmode="lin" valueType="num">
                                      <p:cBhvr>
                                        <p:cTn id="38" dur="800" decel="100000" fill="hold"/>
                                        <p:tgtEl>
                                          <p:spTgt spid="43009">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3009">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3009">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3009">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300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43009">
                                            <p:txEl>
                                              <p:pRg st="4" end="4"/>
                                            </p:txEl>
                                          </p:spTgt>
                                        </p:tgtEl>
                                        <p:attrNameLst>
                                          <p:attrName>style.visibility</p:attrName>
                                        </p:attrNameLst>
                                      </p:cBhvr>
                                      <p:to>
                                        <p:strVal val="visible"/>
                                      </p:to>
                                    </p:set>
                                    <p:animEffect transition="in" filter="fade">
                                      <p:cBhvr>
                                        <p:cTn id="47" dur="800" decel="100000"/>
                                        <p:tgtEl>
                                          <p:spTgt spid="43009">
                                            <p:txEl>
                                              <p:pRg st="4" end="4"/>
                                            </p:txEl>
                                          </p:spTgt>
                                        </p:tgtEl>
                                      </p:cBhvr>
                                    </p:animEffect>
                                    <p:anim calcmode="lin" valueType="num">
                                      <p:cBhvr>
                                        <p:cTn id="48" dur="800" decel="100000" fill="hold"/>
                                        <p:tgtEl>
                                          <p:spTgt spid="43009">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3009">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3009">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3009">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300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43009">
                                            <p:txEl>
                                              <p:pRg st="5" end="5"/>
                                            </p:txEl>
                                          </p:spTgt>
                                        </p:tgtEl>
                                        <p:attrNameLst>
                                          <p:attrName>style.visibility</p:attrName>
                                        </p:attrNameLst>
                                      </p:cBhvr>
                                      <p:to>
                                        <p:strVal val="visible"/>
                                      </p:to>
                                    </p:set>
                                    <p:animEffect transition="in" filter="fade">
                                      <p:cBhvr>
                                        <p:cTn id="57" dur="800" decel="100000"/>
                                        <p:tgtEl>
                                          <p:spTgt spid="43009">
                                            <p:txEl>
                                              <p:pRg st="5" end="5"/>
                                            </p:txEl>
                                          </p:spTgt>
                                        </p:tgtEl>
                                      </p:cBhvr>
                                    </p:animEffect>
                                    <p:anim calcmode="lin" valueType="num">
                                      <p:cBhvr>
                                        <p:cTn id="58" dur="800" decel="100000" fill="hold"/>
                                        <p:tgtEl>
                                          <p:spTgt spid="43009">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43009">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3009">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3009">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3009">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srcRect/>
          <a:stretch>
            <a:fillRect/>
          </a:stretch>
        </p:blipFill>
        <p:spPr bwMode="auto">
          <a:xfrm>
            <a:off x="0" y="0"/>
            <a:ext cx="7319963" cy="1414463"/>
          </a:xfrm>
          <a:prstGeom prst="rect">
            <a:avLst/>
          </a:prstGeom>
          <a:noFill/>
          <a:ln w="9525">
            <a:noFill/>
            <a:miter lim="800000"/>
            <a:headEnd/>
            <a:tailEnd/>
          </a:ln>
        </p:spPr>
      </p:pic>
      <p:pic>
        <p:nvPicPr>
          <p:cNvPr id="45063" name="Picture 7"/>
          <p:cNvPicPr>
            <a:picLocks noChangeAspect="1" noChangeArrowheads="1"/>
          </p:cNvPicPr>
          <p:nvPr/>
        </p:nvPicPr>
        <p:blipFill>
          <a:blip r:embed="rId3"/>
          <a:srcRect/>
          <a:stretch>
            <a:fillRect/>
          </a:stretch>
        </p:blipFill>
        <p:spPr bwMode="auto">
          <a:xfrm>
            <a:off x="5508625" y="3663950"/>
            <a:ext cx="1643063" cy="2125663"/>
          </a:xfrm>
          <a:prstGeom prst="rect">
            <a:avLst/>
          </a:prstGeom>
          <a:noFill/>
          <a:ln w="9525">
            <a:noFill/>
            <a:miter lim="800000"/>
            <a:headEnd/>
            <a:tailEnd/>
          </a:ln>
        </p:spPr>
      </p:pic>
      <p:pic>
        <p:nvPicPr>
          <p:cNvPr id="45066" name="Picture 10"/>
          <p:cNvPicPr>
            <a:picLocks noChangeAspect="1" noChangeArrowheads="1"/>
          </p:cNvPicPr>
          <p:nvPr/>
        </p:nvPicPr>
        <p:blipFill>
          <a:blip r:embed="rId4"/>
          <a:srcRect/>
          <a:stretch>
            <a:fillRect/>
          </a:stretch>
        </p:blipFill>
        <p:spPr bwMode="auto">
          <a:xfrm>
            <a:off x="7391400" y="2193925"/>
            <a:ext cx="1674813" cy="1470025"/>
          </a:xfrm>
          <a:prstGeom prst="rect">
            <a:avLst/>
          </a:prstGeom>
          <a:noFill/>
          <a:ln w="9525">
            <a:noFill/>
            <a:miter lim="800000"/>
            <a:headEnd/>
            <a:tailEnd/>
          </a:ln>
        </p:spPr>
      </p:pic>
      <p:pic>
        <p:nvPicPr>
          <p:cNvPr id="45067" name="Picture 11"/>
          <p:cNvPicPr>
            <a:picLocks noChangeAspect="1" noChangeArrowheads="1"/>
          </p:cNvPicPr>
          <p:nvPr/>
        </p:nvPicPr>
        <p:blipFill>
          <a:blip r:embed="rId5"/>
          <a:srcRect/>
          <a:stretch>
            <a:fillRect/>
          </a:stretch>
        </p:blipFill>
        <p:spPr bwMode="auto">
          <a:xfrm>
            <a:off x="7569200" y="3557588"/>
            <a:ext cx="1254125" cy="1584325"/>
          </a:xfrm>
          <a:prstGeom prst="rect">
            <a:avLst/>
          </a:prstGeom>
          <a:noFill/>
          <a:ln w="9525">
            <a:noFill/>
            <a:miter lim="800000"/>
            <a:headEnd/>
            <a:tailEnd/>
          </a:ln>
        </p:spPr>
      </p:pic>
      <p:pic>
        <p:nvPicPr>
          <p:cNvPr id="45068" name="Picture 12"/>
          <p:cNvPicPr>
            <a:picLocks noChangeAspect="1" noChangeArrowheads="1"/>
          </p:cNvPicPr>
          <p:nvPr/>
        </p:nvPicPr>
        <p:blipFill>
          <a:blip r:embed="rId6"/>
          <a:srcRect/>
          <a:stretch>
            <a:fillRect/>
          </a:stretch>
        </p:blipFill>
        <p:spPr bwMode="auto">
          <a:xfrm>
            <a:off x="7569200" y="5038725"/>
            <a:ext cx="1416050" cy="1906588"/>
          </a:xfrm>
          <a:prstGeom prst="rect">
            <a:avLst/>
          </a:prstGeom>
          <a:noFill/>
          <a:ln w="9525">
            <a:noFill/>
            <a:miter lim="800000"/>
            <a:headEnd/>
            <a:tailEnd/>
          </a:ln>
        </p:spPr>
      </p:pic>
      <p:pic>
        <p:nvPicPr>
          <p:cNvPr id="45069" name="Picture 13"/>
          <p:cNvPicPr>
            <a:picLocks noChangeAspect="1" noChangeArrowheads="1"/>
          </p:cNvPicPr>
          <p:nvPr/>
        </p:nvPicPr>
        <p:blipFill>
          <a:blip r:embed="rId7"/>
          <a:srcRect/>
          <a:stretch>
            <a:fillRect/>
          </a:stretch>
        </p:blipFill>
        <p:spPr bwMode="auto">
          <a:xfrm>
            <a:off x="7319963" y="0"/>
            <a:ext cx="1824037" cy="2239963"/>
          </a:xfrm>
          <a:prstGeom prst="rect">
            <a:avLst/>
          </a:prstGeom>
          <a:noFill/>
          <a:ln w="9525">
            <a:noFill/>
            <a:miter lim="800000"/>
            <a:headEnd/>
            <a:tailEnd/>
          </a:ln>
        </p:spPr>
      </p:pic>
      <p:pic>
        <p:nvPicPr>
          <p:cNvPr id="45070" name="Picture 14"/>
          <p:cNvPicPr>
            <a:picLocks noChangeAspect="1" noChangeArrowheads="1"/>
          </p:cNvPicPr>
          <p:nvPr/>
        </p:nvPicPr>
        <p:blipFill>
          <a:blip r:embed="rId8"/>
          <a:srcRect/>
          <a:stretch>
            <a:fillRect/>
          </a:stretch>
        </p:blipFill>
        <p:spPr bwMode="auto">
          <a:xfrm>
            <a:off x="382588" y="5992813"/>
            <a:ext cx="5373687" cy="628650"/>
          </a:xfrm>
          <a:prstGeom prst="rect">
            <a:avLst/>
          </a:prstGeom>
          <a:noFill/>
          <a:ln w="9525">
            <a:noFill/>
            <a:miter lim="800000"/>
            <a:headEnd/>
            <a:tailEnd/>
          </a:ln>
        </p:spPr>
      </p:pic>
      <p:pic>
        <p:nvPicPr>
          <p:cNvPr id="45071" name="Picture 15"/>
          <p:cNvPicPr>
            <a:picLocks noChangeAspect="1" noChangeArrowheads="1"/>
          </p:cNvPicPr>
          <p:nvPr/>
        </p:nvPicPr>
        <p:blipFill>
          <a:blip r:embed="rId9"/>
          <a:srcRect/>
          <a:stretch>
            <a:fillRect/>
          </a:stretch>
        </p:blipFill>
        <p:spPr bwMode="auto">
          <a:xfrm>
            <a:off x="3070225" y="4035425"/>
            <a:ext cx="1865313" cy="1525588"/>
          </a:xfrm>
          <a:prstGeom prst="rect">
            <a:avLst/>
          </a:prstGeom>
          <a:noFill/>
          <a:ln w="9525">
            <a:noFill/>
            <a:miter lim="800000"/>
            <a:headEnd/>
            <a:tailEnd/>
          </a:ln>
        </p:spPr>
      </p:pic>
      <p:pic>
        <p:nvPicPr>
          <p:cNvPr id="45073" name="Picture 17"/>
          <p:cNvPicPr>
            <a:picLocks noChangeAspect="1" noChangeArrowheads="1"/>
          </p:cNvPicPr>
          <p:nvPr/>
        </p:nvPicPr>
        <p:blipFill>
          <a:blip r:embed="rId10"/>
          <a:srcRect/>
          <a:stretch>
            <a:fillRect/>
          </a:stretch>
        </p:blipFill>
        <p:spPr bwMode="auto">
          <a:xfrm>
            <a:off x="1778000" y="1997075"/>
            <a:ext cx="5373688" cy="831850"/>
          </a:xfrm>
          <a:prstGeom prst="rect">
            <a:avLst/>
          </a:prstGeom>
          <a:noFill/>
          <a:ln w="9525">
            <a:noFill/>
            <a:miter lim="800000"/>
            <a:headEnd/>
            <a:tailEnd/>
          </a:ln>
        </p:spPr>
      </p:pic>
      <p:pic>
        <p:nvPicPr>
          <p:cNvPr id="45074" name="Picture 18"/>
          <p:cNvPicPr>
            <a:picLocks noChangeAspect="1" noChangeArrowheads="1"/>
          </p:cNvPicPr>
          <p:nvPr/>
        </p:nvPicPr>
        <p:blipFill>
          <a:blip r:embed="rId11"/>
          <a:srcRect/>
          <a:stretch>
            <a:fillRect/>
          </a:stretch>
        </p:blipFill>
        <p:spPr bwMode="auto">
          <a:xfrm>
            <a:off x="1778000" y="1501775"/>
            <a:ext cx="4714875" cy="495300"/>
          </a:xfrm>
          <a:prstGeom prst="rect">
            <a:avLst/>
          </a:prstGeom>
          <a:noFill/>
          <a:ln w="9525">
            <a:noFill/>
            <a:miter lim="800000"/>
            <a:headEnd/>
            <a:tailEnd/>
          </a:ln>
        </p:spPr>
      </p:pic>
      <p:pic>
        <p:nvPicPr>
          <p:cNvPr id="45076" name="Picture 20"/>
          <p:cNvPicPr>
            <a:picLocks noChangeAspect="1" noChangeArrowheads="1"/>
          </p:cNvPicPr>
          <p:nvPr/>
        </p:nvPicPr>
        <p:blipFill>
          <a:blip r:embed="rId12"/>
          <a:srcRect/>
          <a:stretch>
            <a:fillRect/>
          </a:stretch>
        </p:blipFill>
        <p:spPr bwMode="auto">
          <a:xfrm>
            <a:off x="3802063" y="2786063"/>
            <a:ext cx="1133475" cy="590550"/>
          </a:xfrm>
          <a:prstGeom prst="rect">
            <a:avLst/>
          </a:prstGeom>
          <a:noFill/>
          <a:ln w="9525">
            <a:noFill/>
            <a:miter lim="800000"/>
            <a:headEnd/>
            <a:tailEnd/>
          </a:ln>
        </p:spPr>
      </p:pic>
      <p:pic>
        <p:nvPicPr>
          <p:cNvPr id="45077" name="Picture 21"/>
          <p:cNvPicPr>
            <a:picLocks noChangeAspect="1" noChangeArrowheads="1"/>
          </p:cNvPicPr>
          <p:nvPr/>
        </p:nvPicPr>
        <p:blipFill>
          <a:blip r:embed="rId13"/>
          <a:srcRect/>
          <a:stretch>
            <a:fillRect/>
          </a:stretch>
        </p:blipFill>
        <p:spPr bwMode="auto">
          <a:xfrm>
            <a:off x="1908175" y="2786063"/>
            <a:ext cx="1022350" cy="544512"/>
          </a:xfrm>
          <a:prstGeom prst="rect">
            <a:avLst/>
          </a:prstGeom>
          <a:noFill/>
          <a:ln w="9525">
            <a:noFill/>
            <a:miter lim="800000"/>
            <a:headEnd/>
            <a:tailEnd/>
          </a:ln>
        </p:spPr>
      </p:pic>
      <p:pic>
        <p:nvPicPr>
          <p:cNvPr id="45078" name="Picture 22"/>
          <p:cNvPicPr>
            <a:picLocks noChangeAspect="1" noChangeArrowheads="1"/>
          </p:cNvPicPr>
          <p:nvPr/>
        </p:nvPicPr>
        <p:blipFill>
          <a:blip r:embed="rId14"/>
          <a:srcRect/>
          <a:stretch>
            <a:fillRect/>
          </a:stretch>
        </p:blipFill>
        <p:spPr bwMode="auto">
          <a:xfrm>
            <a:off x="6121400" y="2738438"/>
            <a:ext cx="742950" cy="592137"/>
          </a:xfrm>
          <a:prstGeom prst="rect">
            <a:avLst/>
          </a:prstGeom>
          <a:noFill/>
          <a:ln w="9525">
            <a:noFill/>
            <a:miter lim="800000"/>
            <a:headEnd/>
            <a:tailEnd/>
          </a:ln>
        </p:spPr>
      </p:pic>
      <p:pic>
        <p:nvPicPr>
          <p:cNvPr id="45079" name="Picture 23"/>
          <p:cNvPicPr>
            <a:picLocks noChangeAspect="1" noChangeArrowheads="1"/>
          </p:cNvPicPr>
          <p:nvPr/>
        </p:nvPicPr>
        <p:blipFill>
          <a:blip r:embed="rId15"/>
          <a:srcRect/>
          <a:stretch>
            <a:fillRect/>
          </a:stretch>
        </p:blipFill>
        <p:spPr bwMode="auto">
          <a:xfrm>
            <a:off x="198438" y="1639888"/>
            <a:ext cx="1355725" cy="1289050"/>
          </a:xfrm>
          <a:prstGeom prst="rect">
            <a:avLst/>
          </a:prstGeom>
          <a:noFill/>
          <a:ln w="9525">
            <a:noFill/>
            <a:miter lim="800000"/>
            <a:headEnd/>
            <a:tailEnd/>
          </a:ln>
        </p:spPr>
      </p:pic>
      <p:pic>
        <p:nvPicPr>
          <p:cNvPr id="45080" name="Picture 24"/>
          <p:cNvPicPr>
            <a:picLocks noChangeAspect="1" noChangeArrowheads="1"/>
          </p:cNvPicPr>
          <p:nvPr/>
        </p:nvPicPr>
        <p:blipFill>
          <a:blip r:embed="rId16"/>
          <a:srcRect/>
          <a:stretch>
            <a:fillRect/>
          </a:stretch>
        </p:blipFill>
        <p:spPr bwMode="auto">
          <a:xfrm>
            <a:off x="198438" y="3557588"/>
            <a:ext cx="5310187" cy="395287"/>
          </a:xfrm>
          <a:prstGeom prst="rect">
            <a:avLst/>
          </a:prstGeom>
          <a:noFill/>
          <a:ln w="9525">
            <a:noFill/>
            <a:miter lim="800000"/>
            <a:headEnd/>
            <a:tailEnd/>
          </a:ln>
        </p:spPr>
      </p:pic>
      <p:pic>
        <p:nvPicPr>
          <p:cNvPr id="45081" name="Picture 25"/>
          <p:cNvPicPr>
            <a:picLocks noChangeAspect="1" noChangeArrowheads="1"/>
          </p:cNvPicPr>
          <p:nvPr/>
        </p:nvPicPr>
        <p:blipFill>
          <a:blip r:embed="rId17"/>
          <a:srcRect/>
          <a:stretch>
            <a:fillRect/>
          </a:stretch>
        </p:blipFill>
        <p:spPr bwMode="auto">
          <a:xfrm>
            <a:off x="755650" y="3952875"/>
            <a:ext cx="1597025" cy="1608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decel="50000" fill="hold">
                                          <p:stCondLst>
                                            <p:cond delay="0"/>
                                          </p:stCondLst>
                                        </p:cTn>
                                        <p:tgtEl>
                                          <p:spTgt spid="450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79"/>
                                        </p:tgtEl>
                                        <p:attrNameLst>
                                          <p:attrName>ppt_w</p:attrName>
                                        </p:attrNameLst>
                                      </p:cBhvr>
                                      <p:tavLst>
                                        <p:tav tm="0">
                                          <p:val>
                                            <p:strVal val="#ppt_w*.05"/>
                                          </p:val>
                                        </p:tav>
                                        <p:tav tm="100000">
                                          <p:val>
                                            <p:strVal val="#ppt_w"/>
                                          </p:val>
                                        </p:tav>
                                      </p:tavLst>
                                    </p:anim>
                                    <p:anim calcmode="lin" valueType="num">
                                      <p:cBhvr>
                                        <p:cTn id="10" dur="1000" fill="hold"/>
                                        <p:tgtEl>
                                          <p:spTgt spid="450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7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5074"/>
                                        </p:tgtEl>
                                        <p:attrNameLst>
                                          <p:attrName>style.visibility</p:attrName>
                                        </p:attrNameLst>
                                      </p:cBhvr>
                                      <p:to>
                                        <p:strVal val="visible"/>
                                      </p:to>
                                    </p:set>
                                    <p:anim calcmode="lin" valueType="num">
                                      <p:cBhvr>
                                        <p:cTn id="19" dur="500" decel="50000" fill="hold">
                                          <p:stCondLst>
                                            <p:cond delay="0"/>
                                          </p:stCondLst>
                                        </p:cTn>
                                        <p:tgtEl>
                                          <p:spTgt spid="4507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507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5074"/>
                                        </p:tgtEl>
                                        <p:attrNameLst>
                                          <p:attrName>ppt_w</p:attrName>
                                        </p:attrNameLst>
                                      </p:cBhvr>
                                      <p:tavLst>
                                        <p:tav tm="0">
                                          <p:val>
                                            <p:strVal val="#ppt_w*.05"/>
                                          </p:val>
                                        </p:tav>
                                        <p:tav tm="100000">
                                          <p:val>
                                            <p:strVal val="#ppt_w"/>
                                          </p:val>
                                        </p:tav>
                                      </p:tavLst>
                                    </p:anim>
                                    <p:anim calcmode="lin" valueType="num">
                                      <p:cBhvr>
                                        <p:cTn id="22" dur="1000" fill="hold"/>
                                        <p:tgtEl>
                                          <p:spTgt spid="4507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507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507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507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507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073"/>
                                        </p:tgtEl>
                                        <p:attrNameLst>
                                          <p:attrName>style.visibility</p:attrName>
                                        </p:attrNameLst>
                                      </p:cBhvr>
                                      <p:to>
                                        <p:strVal val="visible"/>
                                      </p:to>
                                    </p:set>
                                    <p:anim calcmode="lin" valueType="num">
                                      <p:cBhvr>
                                        <p:cTn id="31" dur="500" decel="50000" fill="hold">
                                          <p:stCondLst>
                                            <p:cond delay="0"/>
                                          </p:stCondLst>
                                        </p:cTn>
                                        <p:tgtEl>
                                          <p:spTgt spid="4507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07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073"/>
                                        </p:tgtEl>
                                        <p:attrNameLst>
                                          <p:attrName>ppt_w</p:attrName>
                                        </p:attrNameLst>
                                      </p:cBhvr>
                                      <p:tavLst>
                                        <p:tav tm="0">
                                          <p:val>
                                            <p:strVal val="#ppt_w*.05"/>
                                          </p:val>
                                        </p:tav>
                                        <p:tav tm="100000">
                                          <p:val>
                                            <p:strVal val="#ppt_w"/>
                                          </p:val>
                                        </p:tav>
                                      </p:tavLst>
                                    </p:anim>
                                    <p:anim calcmode="lin" valueType="num">
                                      <p:cBhvr>
                                        <p:cTn id="34" dur="1000" fill="hold"/>
                                        <p:tgtEl>
                                          <p:spTgt spid="4507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07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07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07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07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0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0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0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5080"/>
                                        </p:tgtEl>
                                        <p:attrNameLst>
                                          <p:attrName>style.visibility</p:attrName>
                                        </p:attrNameLst>
                                      </p:cBhvr>
                                      <p:to>
                                        <p:strVal val="visible"/>
                                      </p:to>
                                    </p:set>
                                    <p:anim calcmode="lin" valueType="num">
                                      <p:cBhvr>
                                        <p:cTn id="55" dur="500" decel="50000" fill="hold">
                                          <p:stCondLst>
                                            <p:cond delay="0"/>
                                          </p:stCondLst>
                                        </p:cTn>
                                        <p:tgtEl>
                                          <p:spTgt spid="450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50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5080"/>
                                        </p:tgtEl>
                                        <p:attrNameLst>
                                          <p:attrName>ppt_w</p:attrName>
                                        </p:attrNameLst>
                                      </p:cBhvr>
                                      <p:tavLst>
                                        <p:tav tm="0">
                                          <p:val>
                                            <p:strVal val="#ppt_w*.05"/>
                                          </p:val>
                                        </p:tav>
                                        <p:tav tm="100000">
                                          <p:val>
                                            <p:strVal val="#ppt_w"/>
                                          </p:val>
                                        </p:tav>
                                      </p:tavLst>
                                    </p:anim>
                                    <p:anim calcmode="lin" valueType="num">
                                      <p:cBhvr>
                                        <p:cTn id="58" dur="1000" fill="hold"/>
                                        <p:tgtEl>
                                          <p:spTgt spid="450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50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50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50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508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45081"/>
                                        </p:tgtEl>
                                        <p:attrNameLst>
                                          <p:attrName>style.visibility</p:attrName>
                                        </p:attrNameLst>
                                      </p:cBhvr>
                                      <p:to>
                                        <p:strVal val="visible"/>
                                      </p:to>
                                    </p:set>
                                    <p:anim calcmode="lin" valueType="num">
                                      <p:cBhvr>
                                        <p:cTn id="67" dur="500" decel="50000" fill="hold">
                                          <p:stCondLst>
                                            <p:cond delay="0"/>
                                          </p:stCondLst>
                                        </p:cTn>
                                        <p:tgtEl>
                                          <p:spTgt spid="4508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508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5081"/>
                                        </p:tgtEl>
                                        <p:attrNameLst>
                                          <p:attrName>ppt_w</p:attrName>
                                        </p:attrNameLst>
                                      </p:cBhvr>
                                      <p:tavLst>
                                        <p:tav tm="0">
                                          <p:val>
                                            <p:strVal val="#ppt_w*.05"/>
                                          </p:val>
                                        </p:tav>
                                        <p:tav tm="100000">
                                          <p:val>
                                            <p:strVal val="#ppt_w"/>
                                          </p:val>
                                        </p:tav>
                                      </p:tavLst>
                                    </p:anim>
                                    <p:anim calcmode="lin" valueType="num">
                                      <p:cBhvr>
                                        <p:cTn id="70" dur="1000" fill="hold"/>
                                        <p:tgtEl>
                                          <p:spTgt spid="4508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508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508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508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508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45071"/>
                                        </p:tgtEl>
                                        <p:attrNameLst>
                                          <p:attrName>style.visibility</p:attrName>
                                        </p:attrNameLst>
                                      </p:cBhvr>
                                      <p:to>
                                        <p:strVal val="visible"/>
                                      </p:to>
                                    </p:set>
                                    <p:anim calcmode="lin" valueType="num">
                                      <p:cBhvr>
                                        <p:cTn id="79" dur="500" decel="50000" fill="hold">
                                          <p:stCondLst>
                                            <p:cond delay="0"/>
                                          </p:stCondLst>
                                        </p:cTn>
                                        <p:tgtEl>
                                          <p:spTgt spid="45071"/>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5071"/>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5071"/>
                                        </p:tgtEl>
                                        <p:attrNameLst>
                                          <p:attrName>ppt_w</p:attrName>
                                        </p:attrNameLst>
                                      </p:cBhvr>
                                      <p:tavLst>
                                        <p:tav tm="0">
                                          <p:val>
                                            <p:strVal val="#ppt_w*.05"/>
                                          </p:val>
                                        </p:tav>
                                        <p:tav tm="100000">
                                          <p:val>
                                            <p:strVal val="#ppt_w"/>
                                          </p:val>
                                        </p:tav>
                                      </p:tavLst>
                                    </p:anim>
                                    <p:anim calcmode="lin" valueType="num">
                                      <p:cBhvr>
                                        <p:cTn id="82" dur="1000" fill="hold"/>
                                        <p:tgtEl>
                                          <p:spTgt spid="45071"/>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5071"/>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5071"/>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5071"/>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5071"/>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45070"/>
                                        </p:tgtEl>
                                        <p:attrNameLst>
                                          <p:attrName>style.visibility</p:attrName>
                                        </p:attrNameLst>
                                      </p:cBhvr>
                                      <p:to>
                                        <p:strVal val="visible"/>
                                      </p:to>
                                    </p:set>
                                    <p:anim calcmode="lin" valueType="num">
                                      <p:cBhvr>
                                        <p:cTn id="91" dur="500" decel="50000" fill="hold">
                                          <p:stCondLst>
                                            <p:cond delay="0"/>
                                          </p:stCondLst>
                                        </p:cTn>
                                        <p:tgtEl>
                                          <p:spTgt spid="4507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4507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45070"/>
                                        </p:tgtEl>
                                        <p:attrNameLst>
                                          <p:attrName>ppt_w</p:attrName>
                                        </p:attrNameLst>
                                      </p:cBhvr>
                                      <p:tavLst>
                                        <p:tav tm="0">
                                          <p:val>
                                            <p:strVal val="#ppt_w*.05"/>
                                          </p:val>
                                        </p:tav>
                                        <p:tav tm="100000">
                                          <p:val>
                                            <p:strVal val="#ppt_w"/>
                                          </p:val>
                                        </p:tav>
                                      </p:tavLst>
                                    </p:anim>
                                    <p:anim calcmode="lin" valueType="num">
                                      <p:cBhvr>
                                        <p:cTn id="94" dur="1000" fill="hold"/>
                                        <p:tgtEl>
                                          <p:spTgt spid="4507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4507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4507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4507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45070"/>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45063"/>
                                        </p:tgtEl>
                                        <p:attrNameLst>
                                          <p:attrName>style.visibility</p:attrName>
                                        </p:attrNameLst>
                                      </p:cBhvr>
                                      <p:to>
                                        <p:strVal val="visible"/>
                                      </p:to>
                                    </p:set>
                                    <p:anim calcmode="lin" valueType="num">
                                      <p:cBhvr>
                                        <p:cTn id="103" dur="500" decel="50000" fill="hold">
                                          <p:stCondLst>
                                            <p:cond delay="0"/>
                                          </p:stCondLst>
                                        </p:cTn>
                                        <p:tgtEl>
                                          <p:spTgt spid="4506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4506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45063"/>
                                        </p:tgtEl>
                                        <p:attrNameLst>
                                          <p:attrName>ppt_w</p:attrName>
                                        </p:attrNameLst>
                                      </p:cBhvr>
                                      <p:tavLst>
                                        <p:tav tm="0">
                                          <p:val>
                                            <p:strVal val="#ppt_w*.05"/>
                                          </p:val>
                                        </p:tav>
                                        <p:tav tm="100000">
                                          <p:val>
                                            <p:strVal val="#ppt_w"/>
                                          </p:val>
                                        </p:tav>
                                      </p:tavLst>
                                    </p:anim>
                                    <p:anim calcmode="lin" valueType="num">
                                      <p:cBhvr>
                                        <p:cTn id="106" dur="1000" fill="hold"/>
                                        <p:tgtEl>
                                          <p:spTgt spid="4506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4506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4506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4506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45063"/>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45069"/>
                                        </p:tgtEl>
                                        <p:attrNameLst>
                                          <p:attrName>style.visibility</p:attrName>
                                        </p:attrNameLst>
                                      </p:cBhvr>
                                      <p:to>
                                        <p:strVal val="visible"/>
                                      </p:to>
                                    </p:set>
                                    <p:anim calcmode="lin" valueType="num">
                                      <p:cBhvr>
                                        <p:cTn id="115" dur="500" decel="50000" fill="hold">
                                          <p:stCondLst>
                                            <p:cond delay="0"/>
                                          </p:stCondLst>
                                        </p:cTn>
                                        <p:tgtEl>
                                          <p:spTgt spid="45069"/>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45069"/>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45069"/>
                                        </p:tgtEl>
                                        <p:attrNameLst>
                                          <p:attrName>ppt_w</p:attrName>
                                        </p:attrNameLst>
                                      </p:cBhvr>
                                      <p:tavLst>
                                        <p:tav tm="0">
                                          <p:val>
                                            <p:strVal val="#ppt_w*.05"/>
                                          </p:val>
                                        </p:tav>
                                        <p:tav tm="100000">
                                          <p:val>
                                            <p:strVal val="#ppt_w"/>
                                          </p:val>
                                        </p:tav>
                                      </p:tavLst>
                                    </p:anim>
                                    <p:anim calcmode="lin" valueType="num">
                                      <p:cBhvr>
                                        <p:cTn id="118" dur="1000" fill="hold"/>
                                        <p:tgtEl>
                                          <p:spTgt spid="45069"/>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45069"/>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45069"/>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45069"/>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45069"/>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45066"/>
                                        </p:tgtEl>
                                        <p:attrNameLst>
                                          <p:attrName>style.visibility</p:attrName>
                                        </p:attrNameLst>
                                      </p:cBhvr>
                                      <p:to>
                                        <p:strVal val="visible"/>
                                      </p:to>
                                    </p:set>
                                    <p:anim calcmode="lin" valueType="num">
                                      <p:cBhvr>
                                        <p:cTn id="127" dur="500" decel="50000" fill="hold">
                                          <p:stCondLst>
                                            <p:cond delay="0"/>
                                          </p:stCondLst>
                                        </p:cTn>
                                        <p:tgtEl>
                                          <p:spTgt spid="45066"/>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45066"/>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45066"/>
                                        </p:tgtEl>
                                        <p:attrNameLst>
                                          <p:attrName>ppt_w</p:attrName>
                                        </p:attrNameLst>
                                      </p:cBhvr>
                                      <p:tavLst>
                                        <p:tav tm="0">
                                          <p:val>
                                            <p:strVal val="#ppt_w*.05"/>
                                          </p:val>
                                        </p:tav>
                                        <p:tav tm="100000">
                                          <p:val>
                                            <p:strVal val="#ppt_w"/>
                                          </p:val>
                                        </p:tav>
                                      </p:tavLst>
                                    </p:anim>
                                    <p:anim calcmode="lin" valueType="num">
                                      <p:cBhvr>
                                        <p:cTn id="130" dur="1000" fill="hold"/>
                                        <p:tgtEl>
                                          <p:spTgt spid="45066"/>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45066"/>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45066"/>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45066"/>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45066"/>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nodeType="clickEffect">
                                  <p:stCondLst>
                                    <p:cond delay="0"/>
                                  </p:stCondLst>
                                  <p:childTnLst>
                                    <p:set>
                                      <p:cBhvr>
                                        <p:cTn id="138" dur="1" fill="hold">
                                          <p:stCondLst>
                                            <p:cond delay="0"/>
                                          </p:stCondLst>
                                        </p:cTn>
                                        <p:tgtEl>
                                          <p:spTgt spid="45067"/>
                                        </p:tgtEl>
                                        <p:attrNameLst>
                                          <p:attrName>style.visibility</p:attrName>
                                        </p:attrNameLst>
                                      </p:cBhvr>
                                      <p:to>
                                        <p:strVal val="visible"/>
                                      </p:to>
                                    </p:set>
                                    <p:anim calcmode="lin" valueType="num">
                                      <p:cBhvr>
                                        <p:cTn id="139" dur="500" decel="50000" fill="hold">
                                          <p:stCondLst>
                                            <p:cond delay="0"/>
                                          </p:stCondLst>
                                        </p:cTn>
                                        <p:tgtEl>
                                          <p:spTgt spid="45067"/>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45067"/>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45067"/>
                                        </p:tgtEl>
                                        <p:attrNameLst>
                                          <p:attrName>ppt_w</p:attrName>
                                        </p:attrNameLst>
                                      </p:cBhvr>
                                      <p:tavLst>
                                        <p:tav tm="0">
                                          <p:val>
                                            <p:strVal val="#ppt_w*.05"/>
                                          </p:val>
                                        </p:tav>
                                        <p:tav tm="100000">
                                          <p:val>
                                            <p:strVal val="#ppt_w"/>
                                          </p:val>
                                        </p:tav>
                                      </p:tavLst>
                                    </p:anim>
                                    <p:anim calcmode="lin" valueType="num">
                                      <p:cBhvr>
                                        <p:cTn id="142" dur="1000" fill="hold"/>
                                        <p:tgtEl>
                                          <p:spTgt spid="45067"/>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45067"/>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45067"/>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45067"/>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45067"/>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nodeType="clickEffect">
                                  <p:stCondLst>
                                    <p:cond delay="0"/>
                                  </p:stCondLst>
                                  <p:childTnLst>
                                    <p:set>
                                      <p:cBhvr>
                                        <p:cTn id="150" dur="1" fill="hold">
                                          <p:stCondLst>
                                            <p:cond delay="0"/>
                                          </p:stCondLst>
                                        </p:cTn>
                                        <p:tgtEl>
                                          <p:spTgt spid="45068"/>
                                        </p:tgtEl>
                                        <p:attrNameLst>
                                          <p:attrName>style.visibility</p:attrName>
                                        </p:attrNameLst>
                                      </p:cBhvr>
                                      <p:to>
                                        <p:strVal val="visible"/>
                                      </p:to>
                                    </p:set>
                                    <p:anim calcmode="lin" valueType="num">
                                      <p:cBhvr>
                                        <p:cTn id="151" dur="500" decel="50000" fill="hold">
                                          <p:stCondLst>
                                            <p:cond delay="0"/>
                                          </p:stCondLst>
                                        </p:cTn>
                                        <p:tgtEl>
                                          <p:spTgt spid="45068"/>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45068"/>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45068"/>
                                        </p:tgtEl>
                                        <p:attrNameLst>
                                          <p:attrName>ppt_w</p:attrName>
                                        </p:attrNameLst>
                                      </p:cBhvr>
                                      <p:tavLst>
                                        <p:tav tm="0">
                                          <p:val>
                                            <p:strVal val="#ppt_w*.05"/>
                                          </p:val>
                                        </p:tav>
                                        <p:tav tm="100000">
                                          <p:val>
                                            <p:strVal val="#ppt_w"/>
                                          </p:val>
                                        </p:tav>
                                      </p:tavLst>
                                    </p:anim>
                                    <p:anim calcmode="lin" valueType="num">
                                      <p:cBhvr>
                                        <p:cTn id="154" dur="1000" fill="hold"/>
                                        <p:tgtEl>
                                          <p:spTgt spid="45068"/>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45068"/>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45068"/>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45068"/>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TotalTime>
  <Words>780</Words>
  <Application>Microsoft Office PowerPoint</Application>
  <PresentationFormat>On-screen Show (4:3)</PresentationFormat>
  <Paragraphs>131</Paragraphs>
  <Slides>19</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rWrP Campaign Survey </vt:lpstr>
      <vt:lpstr>PowerPoint Presentation</vt:lpstr>
      <vt:lpstr>PowerPoint Presentation</vt:lpstr>
      <vt:lpstr>PowerPoint Presentation</vt:lpstr>
      <vt:lpstr>PowerPoint Presentation</vt:lpstr>
      <vt:lpstr>Ambassador Programme </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Dr. Colin Church</cp:lastModifiedBy>
  <cp:revision>78</cp:revision>
  <dcterms:created xsi:type="dcterms:W3CDTF">2016-02-23T10:15:59Z</dcterms:created>
  <dcterms:modified xsi:type="dcterms:W3CDTF">2017-06-12T08:19:35Z</dcterms:modified>
</cp:coreProperties>
</file>