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9" r:id="rId2"/>
    <p:sldId id="260" r:id="rId3"/>
    <p:sldId id="261" r:id="rId4"/>
    <p:sldId id="274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30"/>
  </p:normalViewPr>
  <p:slideViewPr>
    <p:cSldViewPr>
      <p:cViewPr varScale="1">
        <p:scale>
          <a:sx n="62" d="100"/>
          <a:sy n="62" d="100"/>
        </p:scale>
        <p:origin x="146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190B-336C-524D-99B6-D14C2D8DD6C1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83-DF5D-2642-82D4-EC446EE9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UWE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83ECF-CBF4-4F50-B3E3-88CE0FDCD6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4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84783-DF5D-2642-82D4-EC446EE9EE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224143"/>
            <a:ext cx="3516501" cy="9024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73" y="5758532"/>
            <a:ext cx="1833571" cy="71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86621"/>
            <a:ext cx="1655170" cy="1091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55889"/>
            <a:ext cx="2558710" cy="1602110"/>
          </a:xfrm>
          <a:prstGeom prst="rect">
            <a:avLst/>
          </a:prstGeom>
        </p:spPr>
      </p:pic>
      <p:pic>
        <p:nvPicPr>
          <p:cNvPr id="21" name="Picture 20" descr="SDL-Lgo"/>
          <p:cNvPicPr/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817352" y="5528009"/>
            <a:ext cx="1518533" cy="95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8" y="69447"/>
            <a:ext cx="3023815" cy="121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2F04-2B21-664D-B2C9-75C13D2B5932}" type="datetime1">
              <a:rPr lang="en-US" smtClean="0"/>
              <a:t>6/19/2017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6E78-884E-B249-BBB4-192BC3A3339C}" type="datetime1">
              <a:rPr lang="en-US" smtClean="0"/>
              <a:t>6/19/2017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B46-FD49-754D-AA77-A2075818C9A8}" type="datetime1">
              <a:rPr lang="en-US" smtClean="0"/>
              <a:t>6/19/2017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ECA-EC0B-3547-A085-4833416A92FC}" type="datetime1">
              <a:rPr lang="en-US" smtClean="0"/>
              <a:t>6/19/2017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9" y="4077072"/>
            <a:ext cx="3959920" cy="15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E570-9F67-B24D-AF13-EC421D30DB13}" type="datetime1">
              <a:rPr lang="en-US" smtClean="0"/>
              <a:t>6/19/2017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8D3-B5C0-0E4F-AE54-3017899E1980}" type="datetime1">
              <a:rPr lang="en-US" smtClean="0"/>
              <a:t>6/19/2017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D155-172E-1841-8976-94D13A3D65CB}" type="datetime1">
              <a:rPr lang="en-US" smtClean="0"/>
              <a:t>6/19/2017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75A7-A266-254B-96B8-7046926B1999}" type="datetime1">
              <a:rPr lang="en-US" smtClean="0"/>
              <a:t>6/19/2017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BC32-47F0-0048-93D5-0C6CA3A33698}" type="datetime1">
              <a:rPr lang="en-US" smtClean="0"/>
              <a:t>6/19/2017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B41-40BF-AF4A-A429-376236E98DC7}" type="datetime1">
              <a:rPr lang="en-US" smtClean="0"/>
              <a:t>6/19/2017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DC51A3-7374-8A4C-BA3E-2137D06BF09F}" type="datetime1">
              <a:rPr lang="en-US" smtClean="0"/>
              <a:t>6/19/2017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451296-4059-4C8C-A400-0FBE558C867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22" y="970710"/>
            <a:ext cx="2397358" cy="6152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110"/>
            <a:ext cx="2231728" cy="79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.atkins@sustainabledirection.com" TargetMode="External"/><Relationship Id="rId2" Type="http://schemas.openxmlformats.org/officeDocument/2006/relationships/hyperlink" Target="mailto:Lara.Ayris@wasteplansolutions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DRIM </a:t>
            </a:r>
            <a:r>
              <a:rPr lang="en-GB" dirty="0" err="1"/>
              <a:t>ToolKit</a:t>
            </a:r>
            <a:r>
              <a:rPr lang="en-GB" dirty="0"/>
              <a:t> – Revit </a:t>
            </a:r>
            <a:r>
              <a:rPr lang="en-GB" dirty="0" err="1"/>
              <a:t>Addin</a:t>
            </a:r>
            <a:r>
              <a:rPr lang="en-GB" dirty="0"/>
              <a:t> &amp; Simulation Platform</a:t>
            </a:r>
          </a:p>
        </p:txBody>
      </p:sp>
    </p:spTree>
    <p:extLst>
      <p:ext uri="{BB962C8B-B14F-4D97-AF65-F5344CB8AC3E}">
        <p14:creationId xmlns:p14="http://schemas.microsoft.com/office/powerpoint/2010/main" val="123798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817840" cy="1143000"/>
          </a:xfrm>
        </p:spPr>
        <p:txBody>
          <a:bodyPr/>
          <a:lstStyle/>
          <a:p>
            <a:r>
              <a:rPr lang="en-GB" dirty="0"/>
              <a:t>DRIM Simulation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46548"/>
            <a:ext cx="7886700" cy="1778428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en-GB" dirty="0"/>
              <a:t>The Simulation Platform will provide visualisation to support building deconstruction process</a:t>
            </a:r>
          </a:p>
          <a:p>
            <a:pPr hangingPunct="0"/>
            <a:r>
              <a:rPr lang="en-GB" dirty="0"/>
              <a:t>The platform will also support whole-life performance analysis of building to determine the best time to refurbish, rebuild or relocate a building. </a:t>
            </a:r>
          </a:p>
          <a:p>
            <a:pPr hangingPunct="0"/>
            <a:endParaRPr lang="en-GB" dirty="0"/>
          </a:p>
        </p:txBody>
      </p:sp>
      <p:pic>
        <p:nvPicPr>
          <p:cNvPr id="5" name="Picture 19" descr="Screen%20Shot%202017-03-31%20at%204.25.22%20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07" y="3858220"/>
            <a:ext cx="3968580" cy="2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5671542" cy="473503"/>
          </a:xfrm>
        </p:spPr>
        <p:txBody>
          <a:bodyPr>
            <a:normAutofit fontScale="90000"/>
          </a:bodyPr>
          <a:lstStyle/>
          <a:p>
            <a:r>
              <a:rPr lang="en-GB"/>
              <a:t>Identification of Component Categories</a:t>
            </a:r>
            <a:endParaRPr lang="en-US" dirty="0"/>
          </a:p>
        </p:txBody>
      </p:sp>
      <p:pic>
        <p:nvPicPr>
          <p:cNvPr id="5" name="Content Placeholder 4" descr="../../../../../../../OneDrive/OneDrive%20-%20UWE%20Bristol%20(Staff)/Email%20attachments/Screen%20Shot%202017-03-31%20at%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73489" cy="39213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9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5743550" cy="517465"/>
          </a:xfrm>
        </p:spPr>
        <p:txBody>
          <a:bodyPr>
            <a:normAutofit fontScale="90000"/>
          </a:bodyPr>
          <a:lstStyle/>
          <a:p>
            <a:r>
              <a:rPr lang="en-GB" dirty="0"/>
              <a:t>Separation of </a:t>
            </a:r>
            <a:r>
              <a:rPr lang="en-GB"/>
              <a:t>building components</a:t>
            </a:r>
            <a:endParaRPr lang="en-US" dirty="0"/>
          </a:p>
        </p:txBody>
      </p:sp>
      <p:pic>
        <p:nvPicPr>
          <p:cNvPr id="4" name="Content Placeholder 3" descr="../../../../../../../OneDrive/OneDrive%20-%20UWE%20Bristol%20(Staff)/Email%20attachments/Screen%20Shot%202017-03-31%20at%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823291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your help?!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13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DRIM project is looking for more data – if you have access to any buildings that we can come and audit please do get in touch!</a:t>
            </a:r>
          </a:p>
          <a:p>
            <a:r>
              <a:rPr lang="en-US" dirty="0"/>
              <a:t>If you wish to be on the newsletter circulation for DRIM please let me know!</a:t>
            </a:r>
          </a:p>
          <a:p>
            <a:r>
              <a:rPr lang="en-US" dirty="0">
                <a:hlinkClick r:id="rId2"/>
              </a:rPr>
              <a:t>Lara.Ayris@wasteplansolutions.co.uk</a:t>
            </a:r>
            <a:endParaRPr lang="en-US" dirty="0"/>
          </a:p>
          <a:p>
            <a:r>
              <a:rPr lang="en-US">
                <a:hlinkClick r:id="rId3"/>
              </a:rPr>
              <a:t>K.atkins@sustainabledirection.com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13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Deconstruction and Recovery Information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4824"/>
            <a:ext cx="5300174" cy="42484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Demolition waste comprises significant proportion of valuable building materials that could be re-used for new constructions or refurbishment. </a:t>
            </a:r>
          </a:p>
          <a:p>
            <a:r>
              <a:rPr lang="en-GB" dirty="0"/>
              <a:t>No such tool currently exists that can help in identification of valuable building materials for reuse &amp; recycling. </a:t>
            </a:r>
          </a:p>
          <a:p>
            <a:r>
              <a:rPr lang="en-GB" dirty="0"/>
              <a:t>The overall aim of this project is to develop an intelligence-based tool called Deconstruction and Recovery Information Modelling (DRIM) that will enable identification of reusable and recoverable building materials at end-of-life of a building.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 descr="http://www.engineersjournal.ie/wp-content/uploads/2014/09/New-Pict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97" y="1592052"/>
            <a:ext cx="3645203" cy="23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hessconnect.com/wp-content/uploads/marketing-repor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26" y="4139401"/>
            <a:ext cx="2444792" cy="15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Functionalities of DRIM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00808"/>
            <a:ext cx="5023470" cy="42484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DRIM Tool will enable: 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GB" dirty="0"/>
              <a:t>production of deconstruction plan; 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GB" dirty="0"/>
              <a:t>simulation of deconstruction process; 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GB" dirty="0"/>
              <a:t>production of deconstruction protocols during demolition of the building to enable efficient recovery; 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GB" dirty="0"/>
              <a:t>improved demolition waste collection schemes. The tool is aimed at both new and existing buildings sector.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2" descr="http://amartam.com/images/googleanalytic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32" y="3767360"/>
            <a:ext cx="2698368" cy="17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howroom.ecoxpert.schneider-electric.com/uploads/images/1f88b4d3e5abdb1e8b6f5fb481ea4e60c62277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92" y="1722972"/>
            <a:ext cx="2843808" cy="18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8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GB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5472608" cy="4932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following are some of the findings from the literature review: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Design for Deconstruction is a design principle that influences the recovery potentials of building materials at the end-of-life.</a:t>
            </a:r>
          </a:p>
          <a:p>
            <a:pPr lvl="1"/>
            <a:r>
              <a:rPr lang="en-GB" dirty="0"/>
              <a:t>Building Information Modelling (BIM) is required for proper coordination and management of building throughout its lifecycle</a:t>
            </a:r>
          </a:p>
          <a:p>
            <a:pPr lvl="1"/>
            <a:r>
              <a:rPr lang="en-GB" dirty="0"/>
              <a:t>Big Data Analytics could be used to influence decision making throughout the lifecycle of a building.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4" descr="http://www.4cbi.co.uk/wp-content/uploads/2014/09/hrevert-home-data-analyti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95192"/>
            <a:ext cx="3048803" cy="17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happiestminds.com/m2m-service-and-analytics-platform/images/midas-building-bloc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33" y="2041464"/>
            <a:ext cx="2292256" cy="20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3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449688" cy="1143000"/>
          </a:xfrm>
        </p:spPr>
        <p:txBody>
          <a:bodyPr/>
          <a:lstStyle/>
          <a:p>
            <a:pPr algn="ctr"/>
            <a:r>
              <a:rPr lang="en-US" dirty="0"/>
              <a:t>DRIM Deliverables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988840"/>
            <a:ext cx="6220296" cy="4120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696731"/>
            <a:ext cx="7886700" cy="650335"/>
          </a:xfrm>
        </p:spPr>
        <p:txBody>
          <a:bodyPr>
            <a:normAutofit fontScale="90000"/>
          </a:bodyPr>
          <a:lstStyle/>
          <a:p>
            <a:r>
              <a:rPr lang="en-GB" dirty="0"/>
              <a:t>Revit </a:t>
            </a:r>
            <a:r>
              <a:rPr lang="en-GB" dirty="0" err="1"/>
              <a:t>Addin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772" y="5101656"/>
            <a:ext cx="4104456" cy="145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95" y="1649681"/>
            <a:ext cx="8113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BIM-Based tool is integrated with Autodesk Revit to provide appropriate support to architects and design engineers during Design for Deconstruction (</a:t>
            </a:r>
            <a:r>
              <a:rPr lang="en-GB" sz="2000" dirty="0" err="1"/>
              <a:t>DfD</a:t>
            </a:r>
            <a:r>
              <a:rPr lang="en-GB" sz="2000" dirty="0"/>
              <a:t>), material tagging, and building end-of-life performance estimation; </a:t>
            </a:r>
          </a:p>
          <a:p>
            <a:endParaRPr lang="en-GB" sz="2000" dirty="0"/>
          </a:p>
          <a:p>
            <a:r>
              <a:rPr lang="en-GB" sz="2000" dirty="0"/>
              <a:t>The Add-in provides interfaces for the following:</a:t>
            </a:r>
          </a:p>
          <a:p>
            <a:endParaRPr lang="en-GB" sz="2000" dirty="0"/>
          </a:p>
          <a:p>
            <a:pPr marL="342900" indent="-342900">
              <a:buFont typeface="+mj-lt"/>
              <a:buAutoNum type="arabicParenR"/>
            </a:pPr>
            <a:r>
              <a:rPr lang="en-GB" sz="2000" dirty="0"/>
              <a:t>Creation of new Deconstruction and Recovery Analytical (DRA) model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000" dirty="0"/>
              <a:t>Design for Deconstruction support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000" dirty="0"/>
              <a:t>DRA Reports Generation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000" dirty="0"/>
              <a:t>Provide information about DRIM-Toolkit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3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5671542" cy="7101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Design for Deconstruction (</a:t>
            </a:r>
            <a:r>
              <a:rPr lang="en-GB" dirty="0" err="1"/>
              <a:t>DfD</a:t>
            </a:r>
            <a:r>
              <a:rPr lang="en-GB" dirty="0"/>
              <a:t>) Support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2060515"/>
            <a:ext cx="511256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Information Modelling: </a:t>
            </a:r>
            <a:r>
              <a:rPr lang="en-GB" dirty="0"/>
              <a:t>Enables integration of appropriate material information and properties with design model. It also enables material recovery information tagging.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Visualisation: </a:t>
            </a:r>
            <a:r>
              <a:rPr lang="en-GB" dirty="0"/>
              <a:t>Provides visualisation support during </a:t>
            </a:r>
            <a:r>
              <a:rPr lang="en-GB" dirty="0" err="1"/>
              <a:t>DfD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Decision Support: </a:t>
            </a:r>
            <a:r>
              <a:rPr lang="en-GB" dirty="0"/>
              <a:t>Supports users during material specification for </a:t>
            </a:r>
            <a:r>
              <a:rPr lang="en-GB" dirty="0" err="1"/>
              <a:t>DfD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Exploratory Analytics</a:t>
            </a:r>
            <a:r>
              <a:rPr lang="en-GB" dirty="0"/>
              <a:t>: Visualises Material-Element mix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End-of-life Performance</a:t>
            </a:r>
            <a:r>
              <a:rPr lang="en-GB" dirty="0"/>
              <a:t>: Provides summary of end-of-life </a:t>
            </a:r>
            <a:r>
              <a:rPr lang="en-GB" dirty="0" err="1"/>
              <a:t>arisings</a:t>
            </a:r>
            <a:r>
              <a:rPr lang="en-GB" dirty="0"/>
              <a:t> in terms of materials that could be reused and recycled.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Deconstruction and Recovery Analytics (DRA)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Reporting Functionality</a:t>
            </a:r>
          </a:p>
          <a:p>
            <a:endParaRPr lang="en-GB" sz="1350" dirty="0"/>
          </a:p>
        </p:txBody>
      </p:sp>
      <p:pic>
        <p:nvPicPr>
          <p:cNvPr id="18" name="Content Placeholder 1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59" y="2016017"/>
            <a:ext cx="3379843" cy="22720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43" y="2054764"/>
            <a:ext cx="6227860" cy="3638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12" y="996439"/>
            <a:ext cx="5311502" cy="7101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Design for Deconstruction Support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6711246" y="3913008"/>
            <a:ext cx="1829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Properties Panel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9670" y="5659126"/>
            <a:ext cx="2876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Components Navigation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209" y="2339904"/>
            <a:ext cx="1295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Materials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042" y="2325725"/>
            <a:ext cx="11996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Elements Table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87140" y="4521282"/>
            <a:ext cx="966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Chart Panel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90120" y="3001975"/>
            <a:ext cx="121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</a:rPr>
              <a:t>Design Preview  Panel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8071" y="2068504"/>
            <a:ext cx="1367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</a:rPr>
              <a:t>Arising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3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4737720" cy="1143000"/>
          </a:xfrm>
        </p:spPr>
        <p:txBody>
          <a:bodyPr>
            <a:normAutofit/>
          </a:bodyPr>
          <a:lstStyle/>
          <a:p>
            <a:pPr algn="ctr"/>
            <a:r>
              <a:rPr lang="en-GB" sz="2100" dirty="0"/>
              <a:t>(Walls, </a:t>
            </a:r>
            <a:r>
              <a:rPr lang="en-GB" sz="2100" dirty="0" err="1"/>
              <a:t>Struc</a:t>
            </a:r>
            <a:r>
              <a:rPr lang="en-GB" sz="2100" dirty="0"/>
              <a:t>. F., </a:t>
            </a:r>
            <a:r>
              <a:rPr lang="en-GB" sz="2100" dirty="0" err="1"/>
              <a:t>Struc</a:t>
            </a:r>
            <a:r>
              <a:rPr lang="en-GB" sz="2100" dirty="0"/>
              <a:t>. C.) ∩ (Plasterboard, Wood, Concrete)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532" y="2232432"/>
            <a:ext cx="6114184" cy="35387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1296-4059-4C8C-A400-0FBE558C86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2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</TotalTime>
  <Words>461</Words>
  <Application>Microsoft Office PowerPoint</Application>
  <PresentationFormat>On-screen Show (4:3)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Perpetua</vt:lpstr>
      <vt:lpstr>Wingdings 2</vt:lpstr>
      <vt:lpstr>Equity</vt:lpstr>
      <vt:lpstr>DRIM ToolKit – Revit Addin &amp; Simulation Platform</vt:lpstr>
      <vt:lpstr>Deconstruction and Recovery Information Modelling</vt:lpstr>
      <vt:lpstr>Key Functionalities of DRIM</vt:lpstr>
      <vt:lpstr>Literature Review</vt:lpstr>
      <vt:lpstr>DRIM Deliverables</vt:lpstr>
      <vt:lpstr>Revit Addin</vt:lpstr>
      <vt:lpstr>Design for Deconstruction (DfD) Support</vt:lpstr>
      <vt:lpstr>Design for Deconstruction Support</vt:lpstr>
      <vt:lpstr>(Walls, Struc. F., Struc. C.) ∩ (Plasterboard, Wood, Concrete)</vt:lpstr>
      <vt:lpstr>DRIM Simulation Platform</vt:lpstr>
      <vt:lpstr>Identification of Component Categories</vt:lpstr>
      <vt:lpstr>Separation of building components</vt:lpstr>
      <vt:lpstr>We need your help?!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Becki Clark</dc:creator>
  <cp:lastModifiedBy>Lara Ayris</cp:lastModifiedBy>
  <cp:revision>14</cp:revision>
  <dcterms:created xsi:type="dcterms:W3CDTF">2016-06-13T10:26:12Z</dcterms:created>
  <dcterms:modified xsi:type="dcterms:W3CDTF">2017-06-19T07:50:02Z</dcterms:modified>
</cp:coreProperties>
</file>