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84" r:id="rId3"/>
    <p:sldId id="261" r:id="rId4"/>
    <p:sldId id="293" r:id="rId5"/>
    <p:sldId id="277" r:id="rId6"/>
    <p:sldId id="288" r:id="rId7"/>
    <p:sldId id="287" r:id="rId8"/>
    <p:sldId id="281" r:id="rId9"/>
    <p:sldId id="290" r:id="rId10"/>
    <p:sldId id="292" r:id="rId11"/>
    <p:sldId id="291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Notes" id="{B0EB6920-D2A0-495E-B0F0-41C0AD428A09}">
          <p14:sldIdLst/>
        </p14:section>
        <p14:section name="Layouts" id="{EAD28597-C773-467B-A849-440761393971}">
          <p14:sldIdLst>
            <p14:sldId id="267"/>
            <p14:sldId id="284"/>
            <p14:sldId id="261"/>
            <p14:sldId id="293"/>
            <p14:sldId id="277"/>
            <p14:sldId id="288"/>
            <p14:sldId id="287"/>
            <p14:sldId id="281"/>
            <p14:sldId id="290"/>
            <p14:sldId id="292"/>
            <p14:sldId id="291"/>
            <p14:sldId id="266"/>
          </p14:sldIdLst>
        </p14:section>
        <p14:section name="Boilerplate slides" id="{E03F4B07-9AB6-4600-80A5-E67BB43B624C}">
          <p14:sldIdLst/>
        </p14:section>
        <p14:section name="Project slides" id="{294B2BAC-1E01-44CA-8FC4-6DA28747F0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933">
          <p15:clr>
            <a:srgbClr val="A4A3A4"/>
          </p15:clr>
        </p15:guide>
        <p15:guide id="3" orient="horz" pos="3050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pos="2880">
          <p15:clr>
            <a:srgbClr val="A4A3A4"/>
          </p15:clr>
        </p15:guide>
        <p15:guide id="6" pos="249">
          <p15:clr>
            <a:srgbClr val="A4A3A4"/>
          </p15:clr>
        </p15:guide>
        <p15:guide id="7" pos="1156">
          <p15:clr>
            <a:srgbClr val="A4A3A4"/>
          </p15:clr>
        </p15:guide>
        <p15:guide id="8" pos="2018">
          <p15:clr>
            <a:srgbClr val="A4A3A4"/>
          </p15:clr>
        </p15:guide>
        <p15:guide id="9" pos="3742">
          <p15:clr>
            <a:srgbClr val="A4A3A4"/>
          </p15:clr>
        </p15:guide>
        <p15:guide id="10" pos="4604">
          <p15:clr>
            <a:srgbClr val="A4A3A4"/>
          </p15:clr>
        </p15:guide>
        <p15:guide id="11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A58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1972" autoAdjust="0"/>
  </p:normalViewPr>
  <p:slideViewPr>
    <p:cSldViewPr showGuides="1">
      <p:cViewPr varScale="1">
        <p:scale>
          <a:sx n="89" d="100"/>
          <a:sy n="89" d="100"/>
        </p:scale>
        <p:origin x="2106" y="84"/>
      </p:cViewPr>
      <p:guideLst>
        <p:guide orient="horz" pos="259"/>
        <p:guide orient="horz" pos="933"/>
        <p:guide orient="horz" pos="3050"/>
        <p:guide orient="horz" pos="2935"/>
        <p:guide pos="2880"/>
        <p:guide pos="249"/>
        <p:guide pos="1156"/>
        <p:guide pos="2018"/>
        <p:guide pos="3742"/>
        <p:guide pos="4604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33812-A20A-4DF4-B211-B8AF2CE790B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F37CE55-1B63-417E-A81A-795959D5EEB1}">
      <dgm:prSet phldrT="[Text]" custT="1"/>
      <dgm:spPr>
        <a:xfrm>
          <a:off x="3687723" y="312965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0" tIns="0" rIns="0"/>
        <a:lstStyle/>
        <a:p>
          <a:pPr algn="ctr"/>
          <a:r>
            <a:rPr lang="en-GB" sz="1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Prevention</a:t>
          </a:r>
        </a:p>
      </dgm:t>
    </dgm:pt>
    <dgm:pt modelId="{AD0E1701-862C-43E3-8F2E-28D5486773A8}" type="parTrans" cxnId="{E2EBEC3D-223A-453E-98A5-77CDAD67C187}">
      <dgm:prSet/>
      <dgm:spPr/>
      <dgm:t>
        <a:bodyPr/>
        <a:lstStyle/>
        <a:p>
          <a:pPr algn="ctr"/>
          <a:endParaRPr lang="en-GB" sz="1000" b="0"/>
        </a:p>
      </dgm:t>
    </dgm:pt>
    <dgm:pt modelId="{40FD5A2B-2A97-47C5-A669-E910AE37C983}" type="sibTrans" cxnId="{E2EBEC3D-223A-453E-98A5-77CDAD67C187}">
      <dgm:prSet/>
      <dgm:spPr/>
      <dgm:t>
        <a:bodyPr/>
        <a:lstStyle/>
        <a:p>
          <a:pPr algn="ctr"/>
          <a:endParaRPr lang="en-GB" sz="1000" b="0"/>
        </a:p>
      </dgm:t>
    </dgm:pt>
    <dgm:pt modelId="{2EE1770F-3443-4C7C-9F92-1D7511B4D987}">
      <dgm:prSet phldrT="[Text]" custT="1"/>
      <dgm:spPr>
        <a:xfrm>
          <a:off x="3687723" y="845089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tIns="0" bIns="0"/>
        <a:lstStyle/>
        <a:p>
          <a:pPr algn="ctr"/>
          <a:r>
            <a:rPr lang="en-GB" sz="1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Preparing for Reuse</a:t>
          </a:r>
        </a:p>
      </dgm:t>
    </dgm:pt>
    <dgm:pt modelId="{BD3749A1-1E9F-41AF-AB64-039B8647429B}" type="parTrans" cxnId="{B220B727-BE23-4077-8827-4905D0F24BC4}">
      <dgm:prSet/>
      <dgm:spPr/>
      <dgm:t>
        <a:bodyPr/>
        <a:lstStyle/>
        <a:p>
          <a:pPr algn="ctr"/>
          <a:endParaRPr lang="en-GB" sz="1000" b="0"/>
        </a:p>
      </dgm:t>
    </dgm:pt>
    <dgm:pt modelId="{9F110808-2C28-4150-8B4F-C2A01CD5F49A}" type="sibTrans" cxnId="{B220B727-BE23-4077-8827-4905D0F24BC4}">
      <dgm:prSet/>
      <dgm:spPr/>
      <dgm:t>
        <a:bodyPr/>
        <a:lstStyle/>
        <a:p>
          <a:pPr algn="ctr"/>
          <a:endParaRPr lang="en-GB" sz="1000" b="0"/>
        </a:p>
      </dgm:t>
    </dgm:pt>
    <dgm:pt modelId="{E9771536-B77D-45CE-81FC-6F88E324EC08}">
      <dgm:prSet phldrT="[Text]" custT="1"/>
      <dgm:spPr>
        <a:xfrm>
          <a:off x="3687723" y="1364900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Recycling</a:t>
          </a:r>
        </a:p>
      </dgm:t>
    </dgm:pt>
    <dgm:pt modelId="{F57792D2-6FE4-4FD4-A91F-530DD3874518}" type="parTrans" cxnId="{3761D998-B843-4B1E-91EA-FAD1C8451911}">
      <dgm:prSet/>
      <dgm:spPr/>
      <dgm:t>
        <a:bodyPr/>
        <a:lstStyle/>
        <a:p>
          <a:pPr algn="ctr"/>
          <a:endParaRPr lang="en-GB" sz="1000" b="0"/>
        </a:p>
      </dgm:t>
    </dgm:pt>
    <dgm:pt modelId="{A2DF3E8B-EDEE-42B7-B8C5-3FB3A9E2D1B5}" type="sibTrans" cxnId="{3761D998-B843-4B1E-91EA-FAD1C8451911}">
      <dgm:prSet/>
      <dgm:spPr/>
      <dgm:t>
        <a:bodyPr/>
        <a:lstStyle/>
        <a:p>
          <a:pPr algn="ctr"/>
          <a:endParaRPr lang="en-GB" sz="1000" b="0"/>
        </a:p>
      </dgm:t>
    </dgm:pt>
    <dgm:pt modelId="{9BE0715F-F5A2-438F-80F4-74B102DA280B}">
      <dgm:prSet custT="1"/>
      <dgm:spPr>
        <a:xfrm>
          <a:off x="3687723" y="1884711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Other Recovery</a:t>
          </a:r>
        </a:p>
      </dgm:t>
    </dgm:pt>
    <dgm:pt modelId="{B524CBF6-5FF5-4B3B-BAAB-7210A240ECAE}" type="parTrans" cxnId="{A98A9CFA-72F1-4240-A615-6F1DCB38C8D9}">
      <dgm:prSet/>
      <dgm:spPr/>
      <dgm:t>
        <a:bodyPr/>
        <a:lstStyle/>
        <a:p>
          <a:pPr algn="ctr"/>
          <a:endParaRPr lang="en-GB" sz="1000" b="0"/>
        </a:p>
      </dgm:t>
    </dgm:pt>
    <dgm:pt modelId="{5B6A3842-58AF-45CB-9A1A-BC3D51ED9DBA}" type="sibTrans" cxnId="{A98A9CFA-72F1-4240-A615-6F1DCB38C8D9}">
      <dgm:prSet/>
      <dgm:spPr/>
      <dgm:t>
        <a:bodyPr/>
        <a:lstStyle/>
        <a:p>
          <a:pPr algn="ctr"/>
          <a:endParaRPr lang="en-GB" sz="1000" b="0"/>
        </a:p>
      </dgm:t>
    </dgm:pt>
    <dgm:pt modelId="{4F535A50-4D41-474F-802F-7EC9805C5A3F}">
      <dgm:prSet custT="1"/>
      <dgm:spPr>
        <a:xfrm>
          <a:off x="3687723" y="2404522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Disposal</a:t>
          </a:r>
        </a:p>
      </dgm:t>
    </dgm:pt>
    <dgm:pt modelId="{F1DE53C4-21A8-49DF-9A13-3AC86A7BB75D}" type="parTrans" cxnId="{E950B9E9-BA00-499F-8D69-4C9BFACC93EE}">
      <dgm:prSet/>
      <dgm:spPr/>
      <dgm:t>
        <a:bodyPr/>
        <a:lstStyle/>
        <a:p>
          <a:pPr algn="ctr"/>
          <a:endParaRPr lang="en-GB" sz="1000" b="0"/>
        </a:p>
      </dgm:t>
    </dgm:pt>
    <dgm:pt modelId="{48BAE4D8-08C8-49F4-9935-7A951672CE9E}" type="sibTrans" cxnId="{E950B9E9-BA00-499F-8D69-4C9BFACC93EE}">
      <dgm:prSet/>
      <dgm:spPr/>
      <dgm:t>
        <a:bodyPr/>
        <a:lstStyle/>
        <a:p>
          <a:pPr algn="ctr"/>
          <a:endParaRPr lang="en-GB" sz="1000" b="0"/>
        </a:p>
      </dgm:t>
    </dgm:pt>
    <dgm:pt modelId="{248A346C-605F-454D-A8D7-C5AA9D643E65}" type="pres">
      <dgm:prSet presAssocID="{0EB33812-A20A-4DF4-B211-B8AF2CE790B0}" presName="compositeShape" presStyleCnt="0">
        <dgm:presLayoutVars>
          <dgm:dir/>
          <dgm:resizeHandles/>
        </dgm:presLayoutVars>
      </dgm:prSet>
      <dgm:spPr/>
    </dgm:pt>
    <dgm:pt modelId="{179FE998-EB73-4A5F-9036-54CB49286CCA}" type="pres">
      <dgm:prSet presAssocID="{0EB33812-A20A-4DF4-B211-B8AF2CE790B0}" presName="pyramid" presStyleLbl="node1" presStyleIdx="0" presStyleCnt="1" custAng="10800000"/>
      <dgm:spPr>
        <a:xfrm rot="10800000">
          <a:off x="2062917" y="0"/>
          <a:ext cx="3249612" cy="3249612"/>
        </a:xfrm>
        <a:prstGeom prst="triangl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E890C1D-473A-4AC2-9CD4-F245F146D5AC}" type="pres">
      <dgm:prSet presAssocID="{0EB33812-A20A-4DF4-B211-B8AF2CE790B0}" presName="theList" presStyleCnt="0"/>
      <dgm:spPr/>
    </dgm:pt>
    <dgm:pt modelId="{81BED227-D632-4DA7-8F7C-E452CB1DBCD7}" type="pres">
      <dgm:prSet presAssocID="{CF37CE55-1B63-417E-A81A-795959D5EEB1}" presName="aNode" presStyleLbl="fgAcc1" presStyleIdx="0" presStyleCnt="5" custLinFactNeighborY="-21319">
        <dgm:presLayoutVars>
          <dgm:bulletEnabled val="1"/>
        </dgm:presLayoutVars>
      </dgm:prSet>
      <dgm:spPr>
        <a:prstGeom prst="roundRect">
          <a:avLst/>
        </a:prstGeom>
      </dgm:spPr>
    </dgm:pt>
    <dgm:pt modelId="{16700009-8C14-4CCF-88A4-322E6745E719}" type="pres">
      <dgm:prSet presAssocID="{CF37CE55-1B63-417E-A81A-795959D5EEB1}" presName="aSpace" presStyleCnt="0"/>
      <dgm:spPr/>
    </dgm:pt>
    <dgm:pt modelId="{B8782494-5281-4CE3-83F0-67B962E82651}" type="pres">
      <dgm:prSet presAssocID="{2EE1770F-3443-4C7C-9F92-1D7511B4D987}" presName="aNode" presStyleLbl="fgAcc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F6860DE7-AF81-4912-AC8A-54914B626DD6}" type="pres">
      <dgm:prSet presAssocID="{2EE1770F-3443-4C7C-9F92-1D7511B4D987}" presName="aSpace" presStyleCnt="0"/>
      <dgm:spPr/>
    </dgm:pt>
    <dgm:pt modelId="{4C8B22F9-6FDD-4786-860A-E6565BC3BD46}" type="pres">
      <dgm:prSet presAssocID="{E9771536-B77D-45CE-81FC-6F88E324EC08}" presName="aNode" presStyleLbl="fgAcc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2CEF52AE-3EF8-437D-9476-2C342915BCD2}" type="pres">
      <dgm:prSet presAssocID="{E9771536-B77D-45CE-81FC-6F88E324EC08}" presName="aSpace" presStyleCnt="0"/>
      <dgm:spPr/>
    </dgm:pt>
    <dgm:pt modelId="{71F66E07-2760-411D-8E6C-92A71DACF9E5}" type="pres">
      <dgm:prSet presAssocID="{9BE0715F-F5A2-438F-80F4-74B102DA280B}" presName="aNode" presStyleLbl="fgAcc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E3AB37A6-BF19-49BA-BE19-2DA6F31B29FD}" type="pres">
      <dgm:prSet presAssocID="{9BE0715F-F5A2-438F-80F4-74B102DA280B}" presName="aSpace" presStyleCnt="0"/>
      <dgm:spPr/>
    </dgm:pt>
    <dgm:pt modelId="{A8FCE326-95A4-407C-B1B6-2A636FDEE78F}" type="pres">
      <dgm:prSet presAssocID="{4F535A50-4D41-474F-802F-7EC9805C5A3F}" presName="aNode" presStyleLbl="fgAcc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D7427EC0-7458-4860-A737-0100F92C1DCA}" type="pres">
      <dgm:prSet presAssocID="{4F535A50-4D41-474F-802F-7EC9805C5A3F}" presName="aSpace" presStyleCnt="0"/>
      <dgm:spPr/>
    </dgm:pt>
  </dgm:ptLst>
  <dgm:cxnLst>
    <dgm:cxn modelId="{5483B95D-BF14-4B95-A075-D2B444695DE0}" type="presOf" srcId="{9BE0715F-F5A2-438F-80F4-74B102DA280B}" destId="{71F66E07-2760-411D-8E6C-92A71DACF9E5}" srcOrd="0" destOrd="0" presId="urn:microsoft.com/office/officeart/2005/8/layout/pyramid2"/>
    <dgm:cxn modelId="{8098C2FA-08E3-4BB9-A663-C262AC897AD4}" type="presOf" srcId="{2EE1770F-3443-4C7C-9F92-1D7511B4D987}" destId="{B8782494-5281-4CE3-83F0-67B962E82651}" srcOrd="0" destOrd="0" presId="urn:microsoft.com/office/officeart/2005/8/layout/pyramid2"/>
    <dgm:cxn modelId="{3761D998-B843-4B1E-91EA-FAD1C8451911}" srcId="{0EB33812-A20A-4DF4-B211-B8AF2CE790B0}" destId="{E9771536-B77D-45CE-81FC-6F88E324EC08}" srcOrd="2" destOrd="0" parTransId="{F57792D2-6FE4-4FD4-A91F-530DD3874518}" sibTransId="{A2DF3E8B-EDEE-42B7-B8C5-3FB3A9E2D1B5}"/>
    <dgm:cxn modelId="{B220B727-BE23-4077-8827-4905D0F24BC4}" srcId="{0EB33812-A20A-4DF4-B211-B8AF2CE790B0}" destId="{2EE1770F-3443-4C7C-9F92-1D7511B4D987}" srcOrd="1" destOrd="0" parTransId="{BD3749A1-1E9F-41AF-AB64-039B8647429B}" sibTransId="{9F110808-2C28-4150-8B4F-C2A01CD5F49A}"/>
    <dgm:cxn modelId="{E2EBEC3D-223A-453E-98A5-77CDAD67C187}" srcId="{0EB33812-A20A-4DF4-B211-B8AF2CE790B0}" destId="{CF37CE55-1B63-417E-A81A-795959D5EEB1}" srcOrd="0" destOrd="0" parTransId="{AD0E1701-862C-43E3-8F2E-28D5486773A8}" sibTransId="{40FD5A2B-2A97-47C5-A669-E910AE37C983}"/>
    <dgm:cxn modelId="{F9ADDAC9-841F-4CA9-8A86-CAD846DFBDE2}" type="presOf" srcId="{CF37CE55-1B63-417E-A81A-795959D5EEB1}" destId="{81BED227-D632-4DA7-8F7C-E452CB1DBCD7}" srcOrd="0" destOrd="0" presId="urn:microsoft.com/office/officeart/2005/8/layout/pyramid2"/>
    <dgm:cxn modelId="{CA70D089-6A2A-4985-BFF9-86CD639A9CEB}" type="presOf" srcId="{4F535A50-4D41-474F-802F-7EC9805C5A3F}" destId="{A8FCE326-95A4-407C-B1B6-2A636FDEE78F}" srcOrd="0" destOrd="0" presId="urn:microsoft.com/office/officeart/2005/8/layout/pyramid2"/>
    <dgm:cxn modelId="{7C3B13FF-D871-42F8-ACB2-5A10BA7C82AC}" type="presOf" srcId="{0EB33812-A20A-4DF4-B211-B8AF2CE790B0}" destId="{248A346C-605F-454D-A8D7-C5AA9D643E65}" srcOrd="0" destOrd="0" presId="urn:microsoft.com/office/officeart/2005/8/layout/pyramid2"/>
    <dgm:cxn modelId="{6F9D54A3-6BCC-4445-9281-8D78813F309F}" type="presOf" srcId="{E9771536-B77D-45CE-81FC-6F88E324EC08}" destId="{4C8B22F9-6FDD-4786-860A-E6565BC3BD46}" srcOrd="0" destOrd="0" presId="urn:microsoft.com/office/officeart/2005/8/layout/pyramid2"/>
    <dgm:cxn modelId="{E950B9E9-BA00-499F-8D69-4C9BFACC93EE}" srcId="{0EB33812-A20A-4DF4-B211-B8AF2CE790B0}" destId="{4F535A50-4D41-474F-802F-7EC9805C5A3F}" srcOrd="4" destOrd="0" parTransId="{F1DE53C4-21A8-49DF-9A13-3AC86A7BB75D}" sibTransId="{48BAE4D8-08C8-49F4-9935-7A951672CE9E}"/>
    <dgm:cxn modelId="{A98A9CFA-72F1-4240-A615-6F1DCB38C8D9}" srcId="{0EB33812-A20A-4DF4-B211-B8AF2CE790B0}" destId="{9BE0715F-F5A2-438F-80F4-74B102DA280B}" srcOrd="3" destOrd="0" parTransId="{B524CBF6-5FF5-4B3B-BAAB-7210A240ECAE}" sibTransId="{5B6A3842-58AF-45CB-9A1A-BC3D51ED9DBA}"/>
    <dgm:cxn modelId="{21AD052E-C49E-40D4-89F6-02D7330C192E}" type="presParOf" srcId="{248A346C-605F-454D-A8D7-C5AA9D643E65}" destId="{179FE998-EB73-4A5F-9036-54CB49286CCA}" srcOrd="0" destOrd="0" presId="urn:microsoft.com/office/officeart/2005/8/layout/pyramid2"/>
    <dgm:cxn modelId="{F826C200-8D7F-4860-A6C2-676BD8ECCBEE}" type="presParOf" srcId="{248A346C-605F-454D-A8D7-C5AA9D643E65}" destId="{CE890C1D-473A-4AC2-9CD4-F245F146D5AC}" srcOrd="1" destOrd="0" presId="urn:microsoft.com/office/officeart/2005/8/layout/pyramid2"/>
    <dgm:cxn modelId="{2DF7EB83-2E60-46F9-83FA-57F8D1CFD6CE}" type="presParOf" srcId="{CE890C1D-473A-4AC2-9CD4-F245F146D5AC}" destId="{81BED227-D632-4DA7-8F7C-E452CB1DBCD7}" srcOrd="0" destOrd="0" presId="urn:microsoft.com/office/officeart/2005/8/layout/pyramid2"/>
    <dgm:cxn modelId="{4797F22D-66DB-4740-9E55-2B896AB084C8}" type="presParOf" srcId="{CE890C1D-473A-4AC2-9CD4-F245F146D5AC}" destId="{16700009-8C14-4CCF-88A4-322E6745E719}" srcOrd="1" destOrd="0" presId="urn:microsoft.com/office/officeart/2005/8/layout/pyramid2"/>
    <dgm:cxn modelId="{5EAB0E17-3B2E-4704-9DD7-8B6B7987C196}" type="presParOf" srcId="{CE890C1D-473A-4AC2-9CD4-F245F146D5AC}" destId="{B8782494-5281-4CE3-83F0-67B962E82651}" srcOrd="2" destOrd="0" presId="urn:microsoft.com/office/officeart/2005/8/layout/pyramid2"/>
    <dgm:cxn modelId="{C2F1B50F-24E1-4D5C-8BF4-391A6D73DEEE}" type="presParOf" srcId="{CE890C1D-473A-4AC2-9CD4-F245F146D5AC}" destId="{F6860DE7-AF81-4912-AC8A-54914B626DD6}" srcOrd="3" destOrd="0" presId="urn:microsoft.com/office/officeart/2005/8/layout/pyramid2"/>
    <dgm:cxn modelId="{2A710856-8731-4829-9D39-B81912D60715}" type="presParOf" srcId="{CE890C1D-473A-4AC2-9CD4-F245F146D5AC}" destId="{4C8B22F9-6FDD-4786-860A-E6565BC3BD46}" srcOrd="4" destOrd="0" presId="urn:microsoft.com/office/officeart/2005/8/layout/pyramid2"/>
    <dgm:cxn modelId="{03D183F4-D5A8-42C3-9C43-98A36124534E}" type="presParOf" srcId="{CE890C1D-473A-4AC2-9CD4-F245F146D5AC}" destId="{2CEF52AE-3EF8-437D-9476-2C342915BCD2}" srcOrd="5" destOrd="0" presId="urn:microsoft.com/office/officeart/2005/8/layout/pyramid2"/>
    <dgm:cxn modelId="{459C1D59-B57D-4F62-B910-053B6532090F}" type="presParOf" srcId="{CE890C1D-473A-4AC2-9CD4-F245F146D5AC}" destId="{71F66E07-2760-411D-8E6C-92A71DACF9E5}" srcOrd="6" destOrd="0" presId="urn:microsoft.com/office/officeart/2005/8/layout/pyramid2"/>
    <dgm:cxn modelId="{D6B308E5-880B-41AF-AB99-E0D85CB9FC96}" type="presParOf" srcId="{CE890C1D-473A-4AC2-9CD4-F245F146D5AC}" destId="{E3AB37A6-BF19-49BA-BE19-2DA6F31B29FD}" srcOrd="7" destOrd="0" presId="urn:microsoft.com/office/officeart/2005/8/layout/pyramid2"/>
    <dgm:cxn modelId="{BD4EDEBE-4DB7-4049-B07C-218D8069BD3E}" type="presParOf" srcId="{CE890C1D-473A-4AC2-9CD4-F245F146D5AC}" destId="{A8FCE326-95A4-407C-B1B6-2A636FDEE78F}" srcOrd="8" destOrd="0" presId="urn:microsoft.com/office/officeart/2005/8/layout/pyramid2"/>
    <dgm:cxn modelId="{5AD27E75-9E98-4D52-91A3-B2977E68824C}" type="presParOf" srcId="{CE890C1D-473A-4AC2-9CD4-F245F146D5AC}" destId="{D7427EC0-7458-4860-A737-0100F92C1DC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FE998-EB73-4A5F-9036-54CB49286CCA}">
      <dsp:nvSpPr>
        <dsp:cNvPr id="0" name=""/>
        <dsp:cNvSpPr/>
      </dsp:nvSpPr>
      <dsp:spPr>
        <a:xfrm rot="10800000">
          <a:off x="2062917" y="0"/>
          <a:ext cx="3249612" cy="3249612"/>
        </a:xfrm>
        <a:prstGeom prst="triangl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ED227-D632-4DA7-8F7C-E452CB1DBCD7}">
      <dsp:nvSpPr>
        <dsp:cNvPr id="0" name=""/>
        <dsp:cNvSpPr/>
      </dsp:nvSpPr>
      <dsp:spPr>
        <a:xfrm>
          <a:off x="3687723" y="312965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Prevention</a:t>
          </a:r>
        </a:p>
      </dsp:txBody>
      <dsp:txXfrm>
        <a:off x="3710279" y="335521"/>
        <a:ext cx="2067135" cy="416942"/>
      </dsp:txXfrm>
    </dsp:sp>
    <dsp:sp modelId="{B8782494-5281-4CE3-83F0-67B962E82651}">
      <dsp:nvSpPr>
        <dsp:cNvPr id="0" name=""/>
        <dsp:cNvSpPr/>
      </dsp:nvSpPr>
      <dsp:spPr>
        <a:xfrm>
          <a:off x="3687723" y="845089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Preparing for Reuse</a:t>
          </a:r>
        </a:p>
      </dsp:txBody>
      <dsp:txXfrm>
        <a:off x="3710279" y="867645"/>
        <a:ext cx="2067135" cy="416942"/>
      </dsp:txXfrm>
    </dsp:sp>
    <dsp:sp modelId="{4C8B22F9-6FDD-4786-860A-E6565BC3BD46}">
      <dsp:nvSpPr>
        <dsp:cNvPr id="0" name=""/>
        <dsp:cNvSpPr/>
      </dsp:nvSpPr>
      <dsp:spPr>
        <a:xfrm>
          <a:off x="3687723" y="1364900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Recycling</a:t>
          </a:r>
        </a:p>
      </dsp:txBody>
      <dsp:txXfrm>
        <a:off x="3710279" y="1387456"/>
        <a:ext cx="2067135" cy="416942"/>
      </dsp:txXfrm>
    </dsp:sp>
    <dsp:sp modelId="{71F66E07-2760-411D-8E6C-92A71DACF9E5}">
      <dsp:nvSpPr>
        <dsp:cNvPr id="0" name=""/>
        <dsp:cNvSpPr/>
      </dsp:nvSpPr>
      <dsp:spPr>
        <a:xfrm>
          <a:off x="3687723" y="1884711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Other Recovery</a:t>
          </a:r>
        </a:p>
      </dsp:txBody>
      <dsp:txXfrm>
        <a:off x="3710279" y="1907267"/>
        <a:ext cx="2067135" cy="416942"/>
      </dsp:txXfrm>
    </dsp:sp>
    <dsp:sp modelId="{A8FCE326-95A4-407C-B1B6-2A636FDEE78F}">
      <dsp:nvSpPr>
        <dsp:cNvPr id="0" name=""/>
        <dsp:cNvSpPr/>
      </dsp:nvSpPr>
      <dsp:spPr>
        <a:xfrm>
          <a:off x="3687723" y="2404522"/>
          <a:ext cx="2112247" cy="46205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Disposal</a:t>
          </a:r>
        </a:p>
      </dsp:txBody>
      <dsp:txXfrm>
        <a:off x="3710279" y="2427078"/>
        <a:ext cx="2067135" cy="41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57A4-97A2-4D00-9D3E-70DB87AD8D97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B5EB-21F3-4797-915D-529A54A62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E768-1654-40C6-AC7E-87D9D6CF70C4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9CAE-959A-4952-AF72-F869D27AA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 for Atkins, the global </a:t>
            </a:r>
            <a:r>
              <a:rPr lang="en-GB" sz="1200" dirty="0"/>
              <a:t>design, engineering and project management consultancy</a:t>
            </a:r>
            <a:r>
              <a:rPr lang="en-GB" sz="1200" baseline="0" dirty="0"/>
              <a:t> </a:t>
            </a:r>
            <a:r>
              <a:rPr lang="en-GB" dirty="0"/>
              <a:t>with 18,000 people working worldwide – Olympics, Crossrail, Heathrow,</a:t>
            </a:r>
            <a:r>
              <a:rPr lang="en-GB" baseline="0" dirty="0"/>
              <a:t> M25, Birmingham New Street Station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Project work for the EA included a review of 60 SWMP’s from construction projects in west London which highlighted significant range in quality of SWMP’s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 million tonnes of construction products wasted pa - worth over £1.5 billion - </a:t>
            </a:r>
            <a:r>
              <a:rPr lang="en-GB" altLang="en-US" dirty="0"/>
              <a:t>15% of material not used before disposal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 can account for 2-3% of construction cost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ppsso.eurostat.ec.europa.eu/nui/show.do?query=BOOKMARK_DS-063379_QID_5CE2C57_UID_-3F171EB0&amp;layout=NACE_R2,L,X,0;TIME,C,Y,0;GEO,L,Y,1;UNIT,L,Z,0;HAZARD,C,Z,1;WASTE,L,Z,2;INDICATORS,C,Z,3;&amp;zSelection=DS-063379INDICATORS,OBS_FLAG;DS-063379WASTE,TOTAL;DS-063379UNIT,T;DS-063379HAZARD,HAZ_NHAZ;&amp;rankName1=WASTE_1_2_-1_2&amp;rankName2=UNIT_1_2_-1_2&amp;rankName3=HAZARD_1_2_-1_2&amp;rankName4=INDICATORS_1_2_-1_2&amp;rankName5=NACE-R2_1_2_0_0&amp;rankName6=TIME_1_0_0_1&amp;rankName7=GEO_1_2_1_1&amp;sortR=ASC_-1_FIRST&amp;rStp=&amp;cStp=&amp;rDCh=&amp;cDCh=&amp;rDM=true&amp;cDM=true&amp;footnes=false&amp;empty=false&amp;wai=false&amp;time_mode=ROLLING&amp;time_most_recent=false&amp;lang=EN&amp;cfo=%23%23%23%2C%23%23%23.%23%23%23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2: https://www.gov.uk/government/uploads/system/uploads/attachment_data/file/567502/Digest_waste_resource_2016_rev4.pdf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9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This concept was introduced officially in the revised EU waste framework directive in 2008.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The basic concept is that reduction is the most desirable waste management option and disposal is the least desirable.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0" dirty="0">
                <a:solidFill>
                  <a:srgbClr val="FF0000"/>
                </a:solidFill>
                <a:latin typeface="Arial" panose="020B0604020202020204" pitchFamily="34" charset="0"/>
              </a:rPr>
              <a:t>Increasing resource and energy use and carbon footprint going from prevention/reduce to disposal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Remind</a:t>
            </a:r>
            <a:r>
              <a:rPr lang="en-GB" b="1" baseline="0" dirty="0">
                <a:solidFill>
                  <a:srgbClr val="FF0000"/>
                </a:solidFill>
              </a:rPr>
              <a:t> audience that WTN is a legal document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There is a statement on WTNs</a:t>
            </a:r>
            <a:r>
              <a:rPr lang="en-GB" baseline="0" dirty="0"/>
              <a:t> that the producer has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fulfilled their duty to apply the waste hierarchy as required by Regulation 12 of the Waste (England and Wales) Regulations 2011</a:t>
            </a:r>
            <a:r>
              <a:rPr lang="en-GB" dirty="0"/>
              <a:t>  - This means projects should ensure they order skips to enable waste segregation, where there is space, not just order mixed waste skips</a:t>
            </a:r>
            <a:endParaRPr lang="en-GB" altLang="en-US" dirty="0">
              <a:latin typeface="Arial" panose="020B0604020202020204" pitchFamily="34" charset="0"/>
            </a:endParaRPr>
          </a:p>
          <a:p>
            <a:endParaRPr lang="en-GB" dirty="0"/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full duty of care information you don’t know if sites are operating illegally; these sites often damage the environment and reduces the government’s tax income which ultimate effects us all as less income means less money to spend on</a:t>
            </a:r>
            <a:r>
              <a:rPr lang="en-GB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schools, hospitals and other public services 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practice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SOLUTION – ensure that projects appoint someone to check duty of care information for carriers and sites before projects begin and waste is produced.  Requesting an example filled in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before project 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providing store/site managers with a list of correct EWC and SIC codes/crib sheets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Checking at least monthly that duty of care information on wtn’s is being filled in correctly – action if not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5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main tool Atkins uses to fulfil their duty of care is by producing</a:t>
            </a:r>
            <a:r>
              <a:rPr lang="en-GB" baseline="0" dirty="0"/>
              <a:t> SWMP’s </a:t>
            </a:r>
          </a:p>
          <a:p>
            <a:endParaRPr lang="en-GB" baseline="0" dirty="0"/>
          </a:p>
          <a:p>
            <a:r>
              <a:rPr lang="en-GB" dirty="0"/>
              <a:t>modular design, reuse of off cuts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GB" dirty="0"/>
              <a:t>Highlight that biggest savings</a:t>
            </a:r>
            <a:r>
              <a:rPr lang="en-GB" baseline="0" dirty="0"/>
              <a:t> are available during design and start of construction phase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Less waste automatically reduces your costs and exposure to poor waste management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Does everyone know what to do ion the project?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Right sills, tools, materials and on time delivery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Enough skips for waste segregation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Work force trained in knowing not to mix and how to</a:t>
            </a:r>
            <a:r>
              <a:rPr lang="en-GB" baseline="0" dirty="0"/>
              <a:t> complete WTNs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FA5A5-2802-4267-987E-FF0294FAF1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3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number of waste contractors and brokers like Reconomy have their own online system those</a:t>
            </a:r>
            <a:r>
              <a:rPr lang="en-GB" baseline="0" dirty="0"/>
              <a:t> who don’t can use the government backed edoc system 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Over 25 million WTN’s are produced every year and need to be stored for at least two years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2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Highlighted briefly earlier there are WTNs for non haz and inert and consignment notes for haz waste</a:t>
            </a:r>
          </a:p>
          <a:p>
            <a:endParaRPr lang="en-GB" dirty="0"/>
          </a:p>
          <a:p>
            <a:r>
              <a:rPr lang="en-GB" dirty="0"/>
              <a:t>There is a legal duty to know the difference but also a significant cost saving – landfill tax for inert is £2.80 tonne for hazardous and non hazardous it is  £88.95 plus gate fees</a:t>
            </a:r>
          </a:p>
          <a:p>
            <a:endParaRPr lang="en-GB" dirty="0"/>
          </a:p>
          <a:p>
            <a:r>
              <a:rPr lang="en-GB" dirty="0"/>
              <a:t>Some</a:t>
            </a:r>
            <a:r>
              <a:rPr lang="en-GB" baseline="0" dirty="0"/>
              <a:t> products used in construction will show on their product data sheet whether they are hazardous</a:t>
            </a:r>
          </a:p>
          <a:p>
            <a:r>
              <a:rPr lang="en-GB" baseline="0" dirty="0"/>
              <a:t>Some waste is shown as an absolute entry in the </a:t>
            </a:r>
            <a:r>
              <a:rPr lang="en-GB" baseline="0" dirty="0" err="1"/>
              <a:t>ewc</a:t>
            </a:r>
            <a:endParaRPr lang="en-GB" baseline="0" dirty="0"/>
          </a:p>
          <a:p>
            <a:r>
              <a:rPr lang="en-GB" baseline="0" dirty="0"/>
              <a:t>Other waste in particular excavated soil will need to be sampled and analysed – </a:t>
            </a:r>
            <a:r>
              <a:rPr lang="en-GB" baseline="0" dirty="0" err="1"/>
              <a:t>atkins</a:t>
            </a:r>
            <a:r>
              <a:rPr lang="en-GB" baseline="0" dirty="0"/>
              <a:t> have an online tool for soil analysis</a:t>
            </a:r>
          </a:p>
          <a:p>
            <a:endParaRPr lang="en-GB" baseline="0" dirty="0"/>
          </a:p>
          <a:p>
            <a:r>
              <a:rPr lang="en-GB" baseline="0" dirty="0"/>
              <a:t>Following analysis you will also need a WAC test if the waste is going to landfill </a:t>
            </a:r>
          </a:p>
          <a:p>
            <a:endParaRPr lang="en-GB" baseline="0" dirty="0"/>
          </a:p>
          <a:p>
            <a:r>
              <a:rPr lang="en-GB" baseline="0" dirty="0"/>
              <a:t>The best thing to do in terms of haz waste from materials is to determine whether there is a non haz alternative – maybe slightly more expensive to buy but cheaper to dispose which means cheaper and easier overall  -  a haz facility might be much further away and incur higher disposal costs through haulage </a:t>
            </a:r>
          </a:p>
          <a:p>
            <a:endParaRPr lang="en-GB" baseline="0" dirty="0"/>
          </a:p>
          <a:p>
            <a:r>
              <a:rPr lang="en-GB" baseline="0" dirty="0"/>
              <a:t>All feeds into duty of care – know your waste, know who can take it and where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2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Illegal waste activity diverts £1 billion a year from legitimate businesses and the treasury, 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Just a reminder</a:t>
            </a:r>
            <a:r>
              <a:rPr lang="en-GB" baseline="0" dirty="0"/>
              <a:t> of what can happen when waste crime takes place and the regulator prosecutes, all cases from 2016/2017</a:t>
            </a:r>
          </a:p>
          <a:p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fly-tippers jailed in Liverpool – feb 2017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dumping tonnes of illegal trade waste, including asbestos, had been offering a ‘man and van’ service.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weeks prison sentence and  £580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fine. Vehicle used for the crime was also destroyed </a:t>
            </a: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 hire boss ordered to pay back nearly £1 million in Darlington - feb 2017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Proceeds of Crime Act.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 been jailed for 18 months in December 2013 for his activities at the site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also banned from being a director for 10 years.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Agency able to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impose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‘debt for life’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Arrests in recycling site ‘slavery’ raids</a:t>
            </a:r>
            <a:r>
              <a:rPr lang="en-GB" b="1" baseline="0" dirty="0"/>
              <a:t> - </a:t>
            </a:r>
            <a:r>
              <a:rPr lang="en-GB" b="1" dirty="0"/>
              <a:t>sept 2016</a:t>
            </a:r>
          </a:p>
          <a:p>
            <a:r>
              <a:rPr lang="en-GB" dirty="0"/>
              <a:t>Polish nationals were paid just £1 an hour for work at recycling sites in Sandwell.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man is believed to have been working despite having a broken shoulder, while others were displaying signs of malnutrition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 of a Halifax skip hire firm jailed for two years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£75,000 claimed against him through the Proceeds of Crime Act over previous waste offences.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failed to comply with the constraints of a permit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storing ‘excessive’ waste on the site.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 pile 100 metres long and up to ten metres high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illegal operation was continuing despite there being no valid permit in place.</a:t>
            </a: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Scottish recycling company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ordered to return £345,558 in proceeds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received numerous complaints from local residents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unlicensed area to store additional waste.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failed to comply with two Enforcement Notices requiring it to cease accepting waste and also to remove the stockpiles,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partially suspended the site’s licence.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jailed for failing to repay waste crime proceeds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Doncaster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months imprisonment after not paying £20,000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was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ordered in In May 2014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 72,000 tonnes of waste to be tipped on his land when there was no permit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" y="1"/>
            <a:ext cx="9138699" cy="51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9D94-F214-4F34-BA68-57AC14736CC0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66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69695" r="78917"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0427-FE40-47ED-AD01-3C859FFD08DF}" type="datetime4">
              <a:rPr lang="en-GB" smtClean="0"/>
              <a:t>15 June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69695" r="78917"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1B10-8865-4409-9FE1-D5B9A71875E1}" type="datetime4">
              <a:rPr lang="en-GB" smtClean="0"/>
              <a:t>15 June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4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56D9-5388-4000-BDC1-90A417FA7A2B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78A6-30D5-462D-BBC1-4399C09C2D2D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0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124F-10BB-4BD0-9853-C2FD5F858223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2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D3E-0247-4377-BD1C-7E1161EB6D2E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8917"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B4C0-D464-495C-BAAB-C511388E5910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8917"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92C-6B1D-4BB2-829E-B65E67CF3533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5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69695" r="78917"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8DF3-B5D2-4ECD-8E7A-A5CEB62340CE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69695" r="78917"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C3BE-EEBA-4F25-A092-300AF09020A6}" type="datetime4">
              <a:rPr lang="en-GB" smtClean="0"/>
              <a:t>15 June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6A11-A13B-47DA-8393-625F1917F025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E15-2F28-4F00-A84D-08CA31AA570B}" type="datetime4">
              <a:rPr lang="en-GB" smtClean="0"/>
              <a:t>15 June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A222-1132-454E-88D9-904BB0B3A8BD}" type="datetime4">
              <a:rPr lang="en-GB" smtClean="0"/>
              <a:t>15 June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9480-955F-468A-A66B-72C12276501F}" type="datetime4">
              <a:rPr lang="en-GB" smtClean="0"/>
              <a:t>15 June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E0B0-9124-4026-A9BE-460456E3B53A}" type="datetime4">
              <a:rPr lang="en-GB" smtClean="0"/>
              <a:t>15 June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2195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2CC78A-999A-46DB-94A0-7BFDB8E00522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411200"/>
            <a:ext cx="3743952" cy="324811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6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B384-EE41-406F-BB20-F0B7E9986C51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50FB-67A9-4056-A13F-B092503CCE86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1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0F63-1C6E-4527-985A-6DB655327C29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05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5A2-7993-413D-B50C-E0915D25C724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5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900-C2AA-47E4-A404-E70AA68842BC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9" y="32"/>
            <a:ext cx="9142181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D8CAC9-D13B-4589-8CC9-DF2133FFB17F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63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B128-C89D-4B69-B805-075183040EBE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76153"/>
            <a:ext cx="6913561" cy="85281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476163"/>
            <a:ext cx="5545138" cy="5996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12DA-B58F-40A8-A342-3D6684E251AF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5287" y="3187453"/>
            <a:ext cx="5545137" cy="14718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disclaimer</a:t>
            </a:r>
          </a:p>
        </p:txBody>
      </p:sp>
    </p:spTree>
    <p:extLst>
      <p:ext uri="{BB962C8B-B14F-4D97-AF65-F5344CB8AC3E}">
        <p14:creationId xmlns:p14="http://schemas.microsoft.com/office/powerpoint/2010/main" val="957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tkins\8794 2009 presentation\Graphics\Corner crops\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6412" y="2591990"/>
            <a:ext cx="4827588" cy="25515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271587"/>
            <a:ext cx="8116934" cy="3335924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418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owerpoit back shapes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4067175"/>
            <a:ext cx="2722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271587"/>
            <a:ext cx="8116934" cy="3335924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7F-9F40-4DB0-9649-2B0F7FAA14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7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46EF-951A-4A24-9299-7849682FD65A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2F1-B06D-4056-98DC-A07CE5348DD0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9934-ABBF-44DE-AF61-4F9378D9D7FF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6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261C-0D3A-4442-83D2-6152552948A6}" type="datetime4">
              <a:rPr lang="en-GB" smtClean="0"/>
              <a:t>15 June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8917"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C325-55C9-4BDD-997A-0FACDAA2E4A5}" type="datetime4">
              <a:rPr lang="en-GB" smtClean="0"/>
              <a:t>15 June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8917"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49C2-4F7F-4723-9695-155ABED9DB3E}" type="datetime4">
              <a:rPr lang="en-GB" smtClean="0"/>
              <a:t>15 June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3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409700"/>
            <a:ext cx="5545138" cy="3249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4794159"/>
            <a:ext cx="1656432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75756"/>
                </a:solidFill>
              </a:defRPr>
            </a:lvl1pPr>
          </a:lstStyle>
          <a:p>
            <a:fld id="{352DD08E-013B-40F1-BF2D-D10F32D1CEB1}" type="datetime4">
              <a:rPr lang="en-GB" smtClean="0"/>
              <a:t>15 June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61" y="4794159"/>
            <a:ext cx="4935478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575756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7" y="4794159"/>
            <a:ext cx="864345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75756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42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70" r:id="rId5"/>
    <p:sldLayoutId id="2147483658" r:id="rId6"/>
    <p:sldLayoutId id="2147483671" r:id="rId7"/>
    <p:sldLayoutId id="2147483659" r:id="rId8"/>
    <p:sldLayoutId id="2147483672" r:id="rId9"/>
    <p:sldLayoutId id="2147483668" r:id="rId10"/>
    <p:sldLayoutId id="2147483673" r:id="rId11"/>
    <p:sldLayoutId id="2147483652" r:id="rId12"/>
    <p:sldLayoutId id="2147483674" r:id="rId13"/>
    <p:sldLayoutId id="2147483660" r:id="rId14"/>
    <p:sldLayoutId id="2147483675" r:id="rId15"/>
    <p:sldLayoutId id="2147483661" r:id="rId16"/>
    <p:sldLayoutId id="2147483676" r:id="rId17"/>
    <p:sldLayoutId id="2147483669" r:id="rId18"/>
    <p:sldLayoutId id="2147483677" r:id="rId19"/>
    <p:sldLayoutId id="2147483654" r:id="rId20"/>
    <p:sldLayoutId id="2147483678" r:id="rId21"/>
    <p:sldLayoutId id="2147483655" r:id="rId22"/>
    <p:sldLayoutId id="2147483667" r:id="rId23"/>
    <p:sldLayoutId id="2147483662" r:id="rId24"/>
    <p:sldLayoutId id="2147483663" r:id="rId25"/>
    <p:sldLayoutId id="2147483679" r:id="rId26"/>
    <p:sldLayoutId id="2147483664" r:id="rId27"/>
    <p:sldLayoutId id="2147483680" r:id="rId28"/>
    <p:sldLayoutId id="2147483665" r:id="rId29"/>
    <p:sldLayoutId id="2147483681" r:id="rId30"/>
    <p:sldLayoutId id="2147483666" r:id="rId31"/>
    <p:sldLayoutId id="2147483682" r:id="rId32"/>
    <p:sldLayoutId id="2147483683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9075" indent="-2190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95300" indent="-2571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Duty of Care: Practical Tips from Engineering Projects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Alexandra Evans </a:t>
            </a:r>
          </a:p>
        </p:txBody>
      </p:sp>
    </p:spTree>
    <p:extLst>
      <p:ext uri="{BB962C8B-B14F-4D97-AF65-F5344CB8AC3E}">
        <p14:creationId xmlns:p14="http://schemas.microsoft.com/office/powerpoint/2010/main" val="1286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553998"/>
          </a:xfrm>
        </p:spPr>
        <p:txBody>
          <a:bodyPr>
            <a:spAutoFit/>
          </a:bodyPr>
          <a:lstStyle/>
          <a:p>
            <a:r>
              <a:rPr lang="en-GB" dirty="0"/>
              <a:t>Waste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61" y="987574"/>
            <a:ext cx="7489079" cy="36717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Two fly-tippers </a:t>
            </a:r>
            <a:r>
              <a:rPr lang="en-GB" b="1" dirty="0">
                <a:solidFill>
                  <a:srgbClr val="FF0000"/>
                </a:solidFill>
              </a:rPr>
              <a:t>jailed</a:t>
            </a:r>
            <a:r>
              <a:rPr lang="en-GB" b="1" dirty="0"/>
              <a:t> in Liverpool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Skip hire boss </a:t>
            </a:r>
            <a:r>
              <a:rPr lang="en-GB" b="1" dirty="0">
                <a:solidFill>
                  <a:srgbClr val="FF0000"/>
                </a:solidFill>
              </a:rPr>
              <a:t>fined</a:t>
            </a:r>
            <a:r>
              <a:rPr lang="en-GB" b="1" dirty="0"/>
              <a:t> £1 million in Darlington after 18 month prison sentence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Arrests in recycling site ‘</a:t>
            </a:r>
            <a:r>
              <a:rPr lang="en-GB" b="1" dirty="0">
                <a:solidFill>
                  <a:srgbClr val="FF0000"/>
                </a:solidFill>
              </a:rPr>
              <a:t>slavery</a:t>
            </a:r>
            <a:r>
              <a:rPr lang="en-GB" b="1" dirty="0"/>
              <a:t>’ raids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Owner of a Halifax skip hire firm </a:t>
            </a:r>
            <a:r>
              <a:rPr lang="en-GB" b="1" dirty="0">
                <a:solidFill>
                  <a:srgbClr val="FF0000"/>
                </a:solidFill>
              </a:rPr>
              <a:t>jailed</a:t>
            </a:r>
            <a:r>
              <a:rPr lang="en-GB" b="1" dirty="0"/>
              <a:t> for two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Recycling company </a:t>
            </a:r>
            <a:r>
              <a:rPr lang="en-GB" b="1" dirty="0">
                <a:solidFill>
                  <a:srgbClr val="FF0000"/>
                </a:solidFill>
              </a:rPr>
              <a:t>fined</a:t>
            </a:r>
            <a:r>
              <a:rPr lang="en-GB" b="1" dirty="0"/>
              <a:t> £345,558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Man </a:t>
            </a:r>
            <a:r>
              <a:rPr lang="en-GB" b="1" dirty="0">
                <a:solidFill>
                  <a:srgbClr val="FF0000"/>
                </a:solidFill>
              </a:rPr>
              <a:t>jailed</a:t>
            </a:r>
            <a:r>
              <a:rPr lang="en-GB" b="1" dirty="0"/>
              <a:t> over waste crime proceeds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1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7862887" cy="3249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tools – SWMP’s – to reduce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Check duty of care before projects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Get example WTNs before projects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Know your waste – chemical analysis</a:t>
            </a:r>
          </a:p>
          <a:p>
            <a:pPr algn="ctr">
              <a:lnSpc>
                <a:spcPct val="200000"/>
              </a:lnSpc>
            </a:pPr>
            <a:r>
              <a:rPr lang="en-GB" b="1" dirty="0"/>
              <a:t>WASTE CRIME COSTS US ALL </a:t>
            </a:r>
          </a:p>
        </p:txBody>
      </p:sp>
    </p:spTree>
    <p:extLst>
      <p:ext uri="{BB962C8B-B14F-4D97-AF65-F5344CB8AC3E}">
        <p14:creationId xmlns:p14="http://schemas.microsoft.com/office/powerpoint/2010/main" val="4586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you’d like to find out more visit:</a:t>
            </a:r>
            <a:br>
              <a:rPr lang="en-GB" dirty="0"/>
            </a:br>
            <a:r>
              <a:rPr lang="en-GB" dirty="0"/>
              <a:t>www.atkinsglobal.com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© Atkins Limited except where stated otherwise.</a:t>
            </a:r>
          </a:p>
          <a:p>
            <a:r>
              <a:rPr lang="en-GB" dirty="0"/>
              <a:t>The Atkins logo, ‘Carbon Critical Design’ and the strapline</a:t>
            </a:r>
            <a:br>
              <a:rPr lang="en-GB" dirty="0"/>
            </a:br>
            <a:r>
              <a:rPr lang="en-GB" dirty="0"/>
              <a:t>‘Plan Design Enable’ are trademarks of Atkins Limited.</a:t>
            </a:r>
          </a:p>
        </p:txBody>
      </p:sp>
    </p:spTree>
    <p:extLst>
      <p:ext uri="{BB962C8B-B14F-4D97-AF65-F5344CB8AC3E}">
        <p14:creationId xmlns:p14="http://schemas.microsoft.com/office/powerpoint/2010/main" val="24079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3" y="987574"/>
            <a:ext cx="7790631" cy="3456384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/>
              <a:t>Waste Management Consultant for over 11 years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/>
              <a:t>Worked on a number of SWMP’s:</a:t>
            </a:r>
          </a:p>
          <a:p>
            <a:pPr lvl="3">
              <a:buFont typeface="Arial" pitchFamily="34" charset="0"/>
              <a:buChar char="•"/>
            </a:pPr>
            <a:r>
              <a:rPr lang="en-GB" sz="2600" b="1" dirty="0"/>
              <a:t>Crossrail and Network Rail </a:t>
            </a:r>
          </a:p>
          <a:p>
            <a:pPr lvl="3">
              <a:buFont typeface="Arial" pitchFamily="34" charset="0"/>
              <a:buChar char="•"/>
            </a:pPr>
            <a:r>
              <a:rPr lang="en-GB" sz="2600" b="1" dirty="0"/>
              <a:t>Schools</a:t>
            </a:r>
          </a:p>
          <a:p>
            <a:pPr lvl="3">
              <a:buFont typeface="Arial" pitchFamily="34" charset="0"/>
              <a:buChar char="•"/>
            </a:pPr>
            <a:r>
              <a:rPr lang="en-GB" sz="2600" b="1" dirty="0"/>
              <a:t>Motorways</a:t>
            </a:r>
          </a:p>
          <a:p>
            <a:pPr lvl="3">
              <a:buFont typeface="Arial" pitchFamily="34" charset="0"/>
              <a:buChar char="•"/>
            </a:pPr>
            <a:r>
              <a:rPr lang="en-GB" sz="2600" b="1" dirty="0"/>
              <a:t>Mixed Use Development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/>
              <a:t>Pre demolition audits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/>
              <a:t>Operational waste management strategies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/>
              <a:t>Project work &amp; secondment to the Environment Agency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9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548202"/>
          </a:xfrm>
        </p:spPr>
        <p:txBody>
          <a:bodyPr>
            <a:normAutofit fontScale="90000"/>
          </a:bodyPr>
          <a:lstStyle/>
          <a:p>
            <a:r>
              <a:rPr lang="en-GB" dirty="0"/>
              <a:t>Construction Industry Waste Headlines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987574"/>
            <a:ext cx="7862887" cy="3806585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GB" dirty="0"/>
              <a:t>UK CDE waste is approximately 120 million </a:t>
            </a:r>
            <a:r>
              <a:rPr lang="en-GB" dirty="0" err="1"/>
              <a:t>tonnes</a:t>
            </a:r>
            <a:r>
              <a:rPr lang="en-GB" baseline="30000" dirty="0" err="1"/>
              <a:t>1</a:t>
            </a:r>
            <a:r>
              <a:rPr lang="en-GB" dirty="0"/>
              <a:t> 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6 % of fly-tipping is CDE </a:t>
            </a:r>
            <a:r>
              <a:rPr lang="en-GB" dirty="0" err="1"/>
              <a:t>waste</a:t>
            </a:r>
            <a:r>
              <a:rPr lang="en-GB" baseline="30000" dirty="0" err="1"/>
              <a:t>2</a:t>
            </a:r>
            <a:r>
              <a:rPr lang="en-GB" dirty="0"/>
              <a:t> and is also often found at illegal waste sites 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To build 30 house around £125,000 worth of materials are wasted: segregating waste for 30 houses, can see cost savings of £7,000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The energy needed to make one brick is enough to brew 2 pints of beer. We throw away 2 million bricks each year in the UK. </a:t>
            </a:r>
            <a:endParaRPr lang="en-GB" sz="1100" dirty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9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553998"/>
          </a:xfrm>
        </p:spPr>
        <p:txBody>
          <a:bodyPr>
            <a:spAutoFit/>
          </a:bodyPr>
          <a:lstStyle/>
          <a:p>
            <a:r>
              <a:rPr lang="en-GB" dirty="0"/>
              <a:t>Waste Hierarchy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38386"/>
              </p:ext>
            </p:extLst>
          </p:nvPr>
        </p:nvGraphicFramePr>
        <p:xfrm>
          <a:off x="867734" y="1196910"/>
          <a:ext cx="7862888" cy="324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492443"/>
          </a:xfrm>
        </p:spPr>
        <p:txBody>
          <a:bodyPr>
            <a:spAutoFit/>
          </a:bodyPr>
          <a:lstStyle/>
          <a:p>
            <a:r>
              <a:rPr lang="en-GB" sz="3200" dirty="0"/>
              <a:t>Waste Transfer and Consignment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31590"/>
            <a:ext cx="7862887" cy="35277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LEGAL DOCUMENT</a:t>
            </a:r>
          </a:p>
          <a:p>
            <a:pPr>
              <a:lnSpc>
                <a:spcPct val="150000"/>
              </a:lnSpc>
            </a:pPr>
            <a:r>
              <a:rPr lang="en-GB" dirty="0"/>
              <a:t>Bad Practice: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Poor waste descriptions e.g. muck, bags, rubbish!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Using the wrong EWC and SIC codes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Not providing full details of waste carriers or waste management facilities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Not signed!!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Waste Management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7862887" cy="3249613"/>
          </a:xfrm>
        </p:spPr>
        <p:txBody>
          <a:bodyPr/>
          <a:lstStyle/>
          <a:p>
            <a:r>
              <a:rPr lang="en-GB" dirty="0"/>
              <a:t>No longer a legal requirement but often now a contractual requirement</a:t>
            </a:r>
          </a:p>
          <a:p>
            <a:r>
              <a:rPr lang="en-GB" dirty="0"/>
              <a:t>One of the best ways to track compliance with duty of care </a:t>
            </a:r>
          </a:p>
          <a:p>
            <a:r>
              <a:rPr lang="en-GB" dirty="0"/>
              <a:t>Atkins use the WRAP SWMP template unless client specifies otherwise </a:t>
            </a:r>
          </a:p>
          <a:p>
            <a:r>
              <a:rPr lang="en-GB" dirty="0"/>
              <a:t>Design stage waste reduction </a:t>
            </a:r>
          </a:p>
        </p:txBody>
      </p:sp>
    </p:spTree>
    <p:extLst>
      <p:ext uri="{BB962C8B-B14F-4D97-AF65-F5344CB8AC3E}">
        <p14:creationId xmlns:p14="http://schemas.microsoft.com/office/powerpoint/2010/main" val="15947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295275"/>
            <a:ext cx="8712967" cy="1181100"/>
          </a:xfrm>
        </p:spPr>
        <p:txBody>
          <a:bodyPr>
            <a:normAutofit/>
          </a:bodyPr>
          <a:lstStyle/>
          <a:p>
            <a:r>
              <a:rPr sz="3200" dirty="0"/>
              <a:t>Waste </a:t>
            </a:r>
            <a:r>
              <a:rPr sz="3200" dirty="0" err="1"/>
              <a:t>Minimisation</a:t>
            </a:r>
            <a:r>
              <a:rPr sz="3200" dirty="0"/>
              <a:t> During Project Life Cycle</a:t>
            </a:r>
          </a:p>
        </p:txBody>
      </p:sp>
      <p:pic>
        <p:nvPicPr>
          <p:cNvPr id="18435" name="Content Placeholder 4" descr="New Picture (1).bmp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549"/>
          <a:stretch/>
        </p:blipFill>
        <p:spPr>
          <a:xfrm>
            <a:off x="1799432" y="1203598"/>
            <a:ext cx="5545137" cy="2942541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634729" y="4119563"/>
            <a:ext cx="58745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/>
              <a:t>Source - Delivering Effective Waste Minimisation, Waste &amp; Resources Action Programme (WRAP)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5736" y="1131590"/>
            <a:ext cx="0" cy="4320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48064" y="1635646"/>
            <a:ext cx="0" cy="4320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edoc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7" y="987574"/>
            <a:ext cx="7862887" cy="367173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GB" sz="8000" dirty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8000" dirty="0"/>
              <a:t>Offers an alternative to paper-based system of WTN’s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8000" dirty="0"/>
              <a:t>Modernising waste data collection in the UK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8000" dirty="0"/>
              <a:t>Enhance ability to extract good quality data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8000" dirty="0"/>
              <a:t>Storage &amp; accurate data monitoring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8000" dirty="0"/>
              <a:t>Any UK business involved in waste management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8000" dirty="0"/>
              <a:t>Live from January 2014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93" y="2165390"/>
            <a:ext cx="1754981" cy="10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1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7862887" cy="3249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Inert, non hazardous and hazardous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Know your waste – legal compliance and cost saving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Utilise information you have and external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 hazardous waste – can you use a different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05911"/>
            <a:ext cx="2019300" cy="5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kins - Cool Theme">
  <a:themeElements>
    <a:clrScheme name="Atkins - Cool Colours">
      <a:dk1>
        <a:srgbClr val="394A58"/>
      </a:dk1>
      <a:lt1>
        <a:srgbClr val="156670"/>
      </a:lt1>
      <a:dk2>
        <a:srgbClr val="000000"/>
      </a:dk2>
      <a:lt2>
        <a:srgbClr val="FFFFFF"/>
      </a:lt2>
      <a:accent1>
        <a:srgbClr val="AAA38E"/>
      </a:accent1>
      <a:accent2>
        <a:srgbClr val="005C96"/>
      </a:accent2>
      <a:accent3>
        <a:srgbClr val="0098DB"/>
      </a:accent3>
      <a:accent4>
        <a:srgbClr val="007E78"/>
      </a:accent4>
      <a:accent5>
        <a:srgbClr val="5EA443"/>
      </a:accent5>
      <a:accent6>
        <a:srgbClr val="ACC435"/>
      </a:accent6>
      <a:hlink>
        <a:srgbClr val="394A58"/>
      </a:hlink>
      <a:folHlink>
        <a:srgbClr val="15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1137</Words>
  <Application>Microsoft Office PowerPoint</Application>
  <PresentationFormat>On-screen Show (16:9)</PresentationFormat>
  <Paragraphs>171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Atkins - Cool Theme</vt:lpstr>
      <vt:lpstr>Duty of Care: Practical Tips from Engineering Projects</vt:lpstr>
      <vt:lpstr>About me...</vt:lpstr>
      <vt:lpstr>Construction Industry Waste Headlines </vt:lpstr>
      <vt:lpstr>Waste Hierarchy</vt:lpstr>
      <vt:lpstr>Waste Transfer and Consignment Notes</vt:lpstr>
      <vt:lpstr>Site Waste Management Plans</vt:lpstr>
      <vt:lpstr>Waste Minimisation During Project Life Cycle</vt:lpstr>
      <vt:lpstr>edoc </vt:lpstr>
      <vt:lpstr>Waste Analysis</vt:lpstr>
      <vt:lpstr>Waste Crime</vt:lpstr>
      <vt:lpstr>Summary </vt:lpstr>
      <vt:lpstr>Thank you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</dc:creator>
  <cp:lastModifiedBy>Evans, Alexandra</cp:lastModifiedBy>
  <cp:revision>204</cp:revision>
  <dcterms:created xsi:type="dcterms:W3CDTF">2014-11-28T11:36:53Z</dcterms:created>
  <dcterms:modified xsi:type="dcterms:W3CDTF">2017-06-15T10:49:55Z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eme">
    <vt:lpwstr>Cool</vt:lpwstr>
  </property>
  <property fmtid="{D5CDD505-2E9C-101B-9397-08002B2CF9AE}" pid="3" name="DocRiskLevel">
    <vt:lpwstr/>
  </property>
  <property fmtid="{D5CDD505-2E9C-101B-9397-08002B2CF9AE}" pid="4" name="DocRiskLevelWizardText">
    <vt:lpwstr>Atkins Baseline</vt:lpwstr>
  </property>
  <property fmtid="{D5CDD505-2E9C-101B-9397-08002B2CF9AE}" pid="5" name="DocRiskLevelWizardMarker">
    <vt:lpwstr/>
  </property>
</Properties>
</file>